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11" r:id="rId13"/>
    <p:sldId id="312" r:id="rId14"/>
    <p:sldId id="264" r:id="rId15"/>
    <p:sldId id="269" r:id="rId16"/>
    <p:sldId id="308" r:id="rId17"/>
    <p:sldId id="303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8" r:id="rId35"/>
    <p:sldId id="290" r:id="rId36"/>
    <p:sldId id="289" r:id="rId37"/>
    <p:sldId id="287" r:id="rId38"/>
    <p:sldId id="291" r:id="rId39"/>
    <p:sldId id="292" r:id="rId40"/>
    <p:sldId id="293" r:id="rId41"/>
    <p:sldId id="294" r:id="rId42"/>
    <p:sldId id="295" r:id="rId43"/>
    <p:sldId id="296" r:id="rId44"/>
    <p:sldId id="305" r:id="rId45"/>
    <p:sldId id="313" r:id="rId46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ptiste Vincens" initials="BV" lastIdx="1" clrIdx="0">
    <p:extLst>
      <p:ext uri="{19B8F6BF-5375-455C-9EA6-DF929625EA0E}">
        <p15:presenceInfo xmlns:p15="http://schemas.microsoft.com/office/powerpoint/2012/main" userId="S::baptiste.vincens@epfl.ch::62d5c009-eda6-484b-aeea-875e8eeb0a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4" autoAdjust="0"/>
    <p:restoredTop sz="77984"/>
  </p:normalViewPr>
  <p:slideViewPr>
    <p:cSldViewPr snapToGrid="0" snapToObjects="1" showGuides="1">
      <p:cViewPr varScale="1">
        <p:scale>
          <a:sx n="167" d="100"/>
          <a:sy n="167" d="100"/>
        </p:scale>
        <p:origin x="1860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21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</p:spPr>
        <p:txBody>
          <a:bodyPr vert="horz" lIns="94759" tIns="47380" rIns="94759" bIns="4738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456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44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5963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6903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17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78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763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2827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608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55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995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762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312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616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905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BFAF70-F9D8-D242-9A83-6641923B7E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181053-E73A-9249-9A1D-59D5A907CF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2BA7D5-BFD8-D644-9F72-BCA252ECE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AD40F-6ABA-F249-8FC5-93B29FD484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86E358-0AC6-B34A-8806-E6B806539C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BEEEDB7-D052-DC43-8832-A3DF298BAB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3B765-BC89-254E-A535-5F8ED38A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BE7648-6A03-8F43-A276-154C7660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28736CB-2777-AB4B-8595-FB6AD7A7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C25D2-61C0-5643-B5B8-BA6180C3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44AFE-8E3D-B645-8037-32724F28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8CCF87-BBC4-5D4D-B39B-08467752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3CB43F-62BA-C743-8218-9DDBC53C61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74407EA-AB66-0C4B-8AAC-1FF91C0116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8CEC344-98D1-D94F-87B9-25BB98CDF5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D8206C-F893-EB47-BBAE-B16098B554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E17E6D-2243-C841-966D-BD5529518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1810982-EB78-7540-A3E9-3C808A4DE1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ED4E0F7-6350-2449-9F0D-73690F9296E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4A60C5C-19D8-6745-BD55-EE6E7953BE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05DE7AE-8505-2F4F-80CF-61210F88077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17E5CC2-58DB-774D-B4D1-EB870AE6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EA3ED9-66F7-084E-9E73-22C898E2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FF87C0B-FE89-7D47-897E-270446E8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20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C9C28C-0370-7842-9242-4CC63F164C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087A66C-1077-E04A-9EA6-22945E9353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974A87B-E4D4-CF46-84C5-C24C339574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20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5845F3-386D-784C-AC62-7ACE852D69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7FE56DF-3BB7-9746-B016-FD81AEACE6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4CA2133-0EE6-8244-ADBC-2B4770BA2C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20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8BADCF4-FAD2-1C4C-83D0-22785501F67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F7D478-B725-6048-9E65-3B9CE87D6E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759938-79CC-0947-8E58-094C1DA760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4341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40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EED2100-08F1-6C44-9D44-C0838690AB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786978-ADEE-1F4C-B406-CEB190AB4C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6784FB6-4ACD-194E-9F84-5DA05AD045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1262AC-B908-E947-B7BF-0A0C2F9F47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EE66C2B-450A-274C-8DCE-871E7E3129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CFD860-F851-0E4C-845D-6729C30BAA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83" r:id="rId7"/>
    <p:sldLayoutId id="2147483674" r:id="rId8"/>
    <p:sldLayoutId id="2147483675" r:id="rId9"/>
    <p:sldLayoutId id="2147483682" r:id="rId10"/>
    <p:sldLayoutId id="2147483676" r:id="rId11"/>
    <p:sldLayoutId id="2147483664" r:id="rId12"/>
    <p:sldLayoutId id="2147483666" r:id="rId13"/>
    <p:sldLayoutId id="2147483677" r:id="rId14"/>
    <p:sldLayoutId id="2147483678" r:id="rId15"/>
    <p:sldLayoutId id="2147483679" r:id="rId16"/>
    <p:sldLayoutId id="214748366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7.jpeg"/><Relationship Id="rId9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2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.umn.edu/~arnold/disasters/sleipner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jpe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360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5.wmf"/><Relationship Id="rId5" Type="http://schemas.openxmlformats.org/officeDocument/2006/relationships/image" Target="../media/image21.jp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32.jpeg"/><Relationship Id="rId9" Type="http://schemas.openxmlformats.org/officeDocument/2006/relationships/image" Target="../media/image34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80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0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unproject.com/term/steering-wheel/3999/" TargetMode="External"/><Relationship Id="rId13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licenses/by-nc-sa/4.0/" TargetMode="External"/><Relationship Id="rId12" Type="http://schemas.openxmlformats.org/officeDocument/2006/relationships/hyperlink" Target="https://creativecommons.org/licenses/by-sa/4.0/deed.en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dla.no/nn/subject:6/topic:1:182849/topic:1:157358/resource:1:157525/46?filters=urn:filter:01c27030-e8f8-4a7c-a5b3-489fdb8fea30" TargetMode="External"/><Relationship Id="rId11" Type="http://schemas.openxmlformats.org/officeDocument/2006/relationships/hyperlink" Target="https://commons.wikimedia.org/wiki/File:Man-scratching-head.gif" TargetMode="External"/><Relationship Id="rId5" Type="http://schemas.openxmlformats.org/officeDocument/2006/relationships/hyperlink" Target="https://creativecommons.org/licenses/by-sa/4.0/" TargetMode="External"/><Relationship Id="rId10" Type="http://schemas.openxmlformats.org/officeDocument/2006/relationships/hyperlink" Target="https://thenounproject.com/term/corkscrew/48751/" TargetMode="External"/><Relationship Id="rId4" Type="http://schemas.openxmlformats.org/officeDocument/2006/relationships/hyperlink" Target="https://commons.wikimedia.org/wiki/File:Gantry_crane_electric_dkzavod.jpg" TargetMode="External"/><Relationship Id="rId9" Type="http://schemas.openxmlformats.org/officeDocument/2006/relationships/hyperlink" Target="https://creativecommons.org/licenses/by/3.0/" TargetMode="External"/><Relationship Id="rId14" Type="http://schemas.openxmlformats.org/officeDocument/2006/relationships/hyperlink" Target="https://creativecommons.org/publicdomain/zero/1.0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45081C9B-AEC3-8843-9DB4-96501C7454F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4136" r="11452" b="598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35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89CC2-DEFF-034D-82A2-276C1FBD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98985-CD19-5742-8254-76B715D9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0B4F4-5E8D-3E43-9FA0-F68D72F6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049EF-2C65-D146-B9D1-36F731C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8" name="Content Placeholder 7" descr="Ex.jpg">
            <a:extLst>
              <a:ext uri="{FF2B5EF4-FFF2-40B4-BE49-F238E27FC236}">
                <a16:creationId xmlns:a16="http://schemas.microsoft.com/office/drawing/2014/main" id="{9087C0F6-B6D4-784C-AD80-397A389EEC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289729" y="900748"/>
            <a:ext cx="2902179" cy="3263900"/>
          </a:xfrm>
          <a:prstGeom prst="rect">
            <a:avLst/>
          </a:prstGeom>
        </p:spPr>
      </p:pic>
      <p:pic>
        <p:nvPicPr>
          <p:cNvPr id="9" name="Content Placeholder 8" descr="Solution.jpg">
            <a:extLst>
              <a:ext uri="{FF2B5EF4-FFF2-40B4-BE49-F238E27FC236}">
                <a16:creationId xmlns:a16="http://schemas.microsoft.com/office/drawing/2014/main" id="{937E2BC6-D1A4-564A-9691-BFE1427EF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55083" y="900748"/>
            <a:ext cx="2802423" cy="32639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ACE618-936F-7242-BE1B-A210F975B50E}"/>
              </a:ext>
            </a:extLst>
          </p:cNvPr>
          <p:cNvSpPr txBox="1">
            <a:spLocks/>
          </p:cNvSpPr>
          <p:nvPr/>
        </p:nvSpPr>
        <p:spPr>
          <a:xfrm>
            <a:off x="741312" y="4299268"/>
            <a:ext cx="8341728" cy="3263504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Vous trouvez les pages scannées avec les exercices et leur solutions sur </a:t>
            </a:r>
            <a:r>
              <a:rPr lang="fr-FR" dirty="0" err="1"/>
              <a:t>moodle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16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DE41D-0399-104C-BD7E-7D3005559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9916"/>
            <a:ext cx="7726363" cy="4024823"/>
          </a:xfrm>
        </p:spPr>
        <p:txBody>
          <a:bodyPr>
            <a:normAutofit/>
          </a:bodyPr>
          <a:lstStyle/>
          <a:p>
            <a:r>
              <a:rPr lang="fr-CH" dirty="0"/>
              <a:t>Examens pendant le semestre</a:t>
            </a:r>
          </a:p>
          <a:p>
            <a:pPr lvl="1"/>
            <a:r>
              <a:rPr lang="fr-CH" dirty="0">
                <a:sym typeface="Wingdings" pitchFamily="2" charset="2"/>
              </a:rPr>
              <a:t>1</a:t>
            </a:r>
            <a:r>
              <a:rPr lang="fr-CH" baseline="30000" dirty="0">
                <a:sym typeface="Wingdings" pitchFamily="2" charset="2"/>
              </a:rPr>
              <a:t>er</a:t>
            </a:r>
            <a:r>
              <a:rPr lang="fr-CH" dirty="0">
                <a:sym typeface="Wingdings" pitchFamily="2" charset="2"/>
              </a:rPr>
              <a:t> «</a:t>
            </a:r>
            <a:r>
              <a:rPr lang="it-IT" dirty="0"/>
              <a:t>examen»: facultatif, ne compte pas, durée 1h</a:t>
            </a:r>
            <a:endParaRPr lang="fr-CH" dirty="0"/>
          </a:p>
          <a:p>
            <a:pPr lvl="1"/>
            <a:r>
              <a:rPr lang="fr-CH" dirty="0">
                <a:sym typeface="Wingdings" pitchFamily="2" charset="2"/>
              </a:rPr>
              <a:t>2</a:t>
            </a:r>
            <a:r>
              <a:rPr lang="fr-CH" baseline="30000" dirty="0">
                <a:sym typeface="Wingdings" pitchFamily="2" charset="2"/>
              </a:rPr>
              <a:t>ème</a:t>
            </a:r>
            <a:r>
              <a:rPr lang="it-IT" dirty="0"/>
              <a:t> «examen»: obligatoire, compte 25% vers la note finale, durée 1h</a:t>
            </a:r>
          </a:p>
          <a:p>
            <a:r>
              <a:rPr lang="fr-CH" dirty="0"/>
              <a:t>Examen pendant la session d’examens</a:t>
            </a:r>
          </a:p>
          <a:p>
            <a:pPr lvl="1"/>
            <a:r>
              <a:rPr lang="fr-CH" dirty="0"/>
              <a:t>Obligatoire</a:t>
            </a:r>
          </a:p>
          <a:p>
            <a:pPr lvl="1"/>
            <a:r>
              <a:rPr lang="fr-CH" dirty="0"/>
              <a:t>Durée: 3 h</a:t>
            </a:r>
          </a:p>
          <a:p>
            <a:r>
              <a:rPr lang="fr-CH" dirty="0"/>
              <a:t>Ressources</a:t>
            </a:r>
          </a:p>
          <a:p>
            <a:pPr lvl="1"/>
            <a:r>
              <a:rPr lang="fr-CH" dirty="0">
                <a:sym typeface="Wingdings" pitchFamily="2" charset="2"/>
              </a:rPr>
              <a:t>Tous les examens sont des épreuves à livre fermé mais des formulaires manuscrits sont permis :</a:t>
            </a:r>
          </a:p>
          <a:p>
            <a:pPr lvl="2"/>
            <a:r>
              <a:rPr lang="fr-CH" sz="1600" dirty="0">
                <a:sym typeface="Wingdings" pitchFamily="2" charset="2"/>
              </a:rPr>
              <a:t>Pour le 1</a:t>
            </a:r>
            <a:r>
              <a:rPr lang="fr-CH" sz="1600" baseline="30000" dirty="0">
                <a:sym typeface="Wingdings" pitchFamily="2" charset="2"/>
              </a:rPr>
              <a:t>er</a:t>
            </a:r>
            <a:r>
              <a:rPr lang="fr-CH" sz="1600" dirty="0">
                <a:sym typeface="Wingdings" pitchFamily="2" charset="2"/>
              </a:rPr>
              <a:t> examen : 		1 page</a:t>
            </a:r>
          </a:p>
          <a:p>
            <a:pPr lvl="2"/>
            <a:r>
              <a:rPr lang="fr-CH" sz="1600" dirty="0">
                <a:sym typeface="Wingdings" pitchFamily="2" charset="2"/>
              </a:rPr>
              <a:t>Pour le 2</a:t>
            </a:r>
            <a:r>
              <a:rPr lang="fr-CH" sz="1600" baseline="30000" dirty="0">
                <a:sym typeface="Wingdings" pitchFamily="2" charset="2"/>
              </a:rPr>
              <a:t>ème</a:t>
            </a:r>
            <a:r>
              <a:rPr lang="fr-CH" sz="1600" dirty="0">
                <a:sym typeface="Wingdings" pitchFamily="2" charset="2"/>
              </a:rPr>
              <a:t> examen : 	2 pages (1 page recto-verso)</a:t>
            </a:r>
          </a:p>
          <a:p>
            <a:pPr lvl="2"/>
            <a:r>
              <a:rPr lang="fr-CH" sz="1600" dirty="0">
                <a:sym typeface="Wingdings" pitchFamily="2" charset="2"/>
              </a:rPr>
              <a:t>Pour l’examen final : 	2 pages</a:t>
            </a:r>
          </a:p>
          <a:p>
            <a:pPr lvl="1"/>
            <a:r>
              <a:rPr lang="fr-CH" dirty="0">
                <a:sym typeface="Wingdings" pitchFamily="2" charset="2"/>
              </a:rPr>
              <a:t>Des formulaires photocopiés ou imprimés </a:t>
            </a:r>
            <a:r>
              <a:rPr lang="fr-CH" b="1" dirty="0">
                <a:sym typeface="Wingdings" pitchFamily="2" charset="2"/>
              </a:rPr>
              <a:t>ne sont pas permis</a:t>
            </a:r>
          </a:p>
          <a:p>
            <a:pPr lvl="1"/>
            <a:r>
              <a:rPr lang="fr-CH" dirty="0">
                <a:sym typeface="Wingdings" pitchFamily="2" charset="2"/>
              </a:rPr>
              <a:t>Calculatrice non-programmée</a:t>
            </a:r>
          </a:p>
          <a:p>
            <a:pPr lvl="1"/>
            <a:endParaRPr lang="fr-CH" dirty="0">
              <a:sym typeface="Wingdings" pitchFamily="2" charset="2"/>
            </a:endParaRPr>
          </a:p>
          <a:p>
            <a:pPr lvl="2"/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8E0C41-2E00-4B45-B137-61CC45A9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Examens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C74F-A796-F640-AFEB-5E575754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19F3-C518-A84D-887D-4B22E6F0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27FC-85E0-FB49-B692-209F5378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23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61C0C8-2E3D-E341-8696-A5AD7BCD9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Suivre activement le cours (prendre des notes, demander des questions, répondre aux questions, résoudre les exercices);</a:t>
            </a:r>
          </a:p>
          <a:p>
            <a:r>
              <a:rPr lang="fr-CH" dirty="0"/>
              <a:t>Faire les exercices chaque semaine (la première tentative sans regarder la solution);</a:t>
            </a:r>
          </a:p>
          <a:p>
            <a:r>
              <a:rPr lang="fr-CH" dirty="0"/>
              <a:t>Ecrire les solutions des exercices avec soin pour faciliter la répétition avant les examens;</a:t>
            </a:r>
          </a:p>
          <a:p>
            <a:r>
              <a:rPr lang="fr-CH" dirty="0"/>
              <a:t>Préparer soigneusement les formulaires, vous en bénéficierez pendant toutes vos études. </a:t>
            </a:r>
            <a:endParaRPr lang="fr-FR" dirty="0"/>
          </a:p>
          <a:p>
            <a:pPr marL="342900" lvl="1" indent="0">
              <a:buNone/>
            </a:pPr>
            <a:endParaRPr lang="fr-FR" dirty="0"/>
          </a:p>
          <a:p>
            <a:pPr marL="342900" lvl="1" indent="0">
              <a:buNone/>
            </a:pPr>
            <a:endParaRPr lang="fr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C5A889C-532A-4B4F-BE56-062EA7D5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secret de la réussite pour ce cours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DEC6B-135A-DA4B-89C7-18CE7A9C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95838-4092-B148-BC1D-A25D5A6F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20C6-988E-6C42-B2EA-9427341D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23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45081C9B-AEC3-8843-9DB4-96501C7454F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4136" r="11452" b="598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Forces et moments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52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sont caractérisés une force et un moment</a:t>
            </a:r>
          </a:p>
          <a:p>
            <a:r>
              <a:rPr lang="fr-FR" dirty="0"/>
              <a:t>Comment calculer le moment provoqué par une force autour d’un axe</a:t>
            </a:r>
          </a:p>
          <a:p>
            <a:r>
              <a:rPr lang="fr-FR" dirty="0"/>
              <a:t>Ce qu’est l’équivalence statique </a:t>
            </a:r>
          </a:p>
          <a:p>
            <a:r>
              <a:rPr lang="fr-FR" dirty="0"/>
              <a:t>Remplacer une force répartie par une force concentrée tel que la force concentrée est statiquement équivalente à la force répartie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68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29654-6353-9F4A-852E-578CCC4E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48365"/>
            <a:ext cx="7726363" cy="33867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Forces</a:t>
            </a:r>
          </a:p>
          <a:p>
            <a:pPr lvl="1"/>
            <a:r>
              <a:rPr lang="fr-FR" dirty="0"/>
              <a:t>Caractéristiques d’une force</a:t>
            </a:r>
          </a:p>
          <a:p>
            <a:pPr lvl="1"/>
            <a:r>
              <a:rPr lang="fr-FR" dirty="0"/>
              <a:t>Association force-translation</a:t>
            </a:r>
          </a:p>
          <a:p>
            <a:pPr lvl="1"/>
            <a:r>
              <a:rPr lang="fr-FR" dirty="0"/>
              <a:t>Notation des forces dans la statique appliquée</a:t>
            </a:r>
          </a:p>
          <a:p>
            <a:pPr lvl="1"/>
            <a:r>
              <a:rPr lang="fr-FR" dirty="0"/>
              <a:t>Forces réparties sur des lignes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Moments de forces</a:t>
            </a:r>
          </a:p>
          <a:p>
            <a:pPr lvl="1"/>
            <a:r>
              <a:rPr lang="fr-FR" dirty="0"/>
              <a:t>Le moment d’un couple</a:t>
            </a:r>
          </a:p>
          <a:p>
            <a:pPr lvl="1"/>
            <a:r>
              <a:rPr lang="fr-FR" dirty="0"/>
              <a:t>Association moment-rotation</a:t>
            </a:r>
          </a:p>
          <a:p>
            <a:pPr lvl="1"/>
            <a:r>
              <a:rPr lang="fr-FR" dirty="0"/>
              <a:t>Le moment d’un force par rapport à un axe (cas plan/cas 3D)</a:t>
            </a:r>
          </a:p>
          <a:p>
            <a:pPr lvl="1"/>
            <a:r>
              <a:rPr lang="fr-FR" dirty="0"/>
              <a:t>Le moment d’une force par rapport à un point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Notion d’ «équivalence statique»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1A688-6F95-3B4A-875D-2790CEDB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1691E-1D6E-6346-9E5B-9FC27C5B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F61E9-A783-4546-8BB7-2DF5CD67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9CFC3-8ACD-A247-9939-50B9ABEB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57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605895-AE66-604F-B3CB-2FEBB3310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Les caractéristiques d’une force sont:</a:t>
            </a:r>
          </a:p>
          <a:p>
            <a:pPr lvl="1"/>
            <a:r>
              <a:rPr lang="fr-CH" dirty="0"/>
              <a:t>Le point d’application</a:t>
            </a:r>
          </a:p>
          <a:p>
            <a:pPr lvl="1"/>
            <a:r>
              <a:rPr lang="fr-CH" dirty="0"/>
              <a:t>La ligne d’action ou le support)</a:t>
            </a:r>
          </a:p>
          <a:p>
            <a:pPr lvl="1"/>
            <a:r>
              <a:rPr lang="fr-CH" dirty="0"/>
              <a:t>Le sens</a:t>
            </a:r>
          </a:p>
          <a:p>
            <a:pPr lvl="1"/>
            <a:r>
              <a:rPr lang="fr-CH" dirty="0"/>
              <a:t>La grandeur ou l’intensité</a:t>
            </a:r>
          </a:p>
          <a:p>
            <a:r>
              <a:rPr lang="fr-CH" dirty="0"/>
              <a:t>La force a le caractère d’un vecteur: 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4A9741-601F-4246-A999-E74048B2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F0DF5-BCEB-514D-B079-4309727A2F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B3A89-B81E-6B42-9E64-801F7B63C2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C1D7-8186-914D-8642-1391E4B6F5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8BB0EB4-1DDF-1B4F-B2C6-1BD0B60BC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865535"/>
              </p:ext>
            </p:extLst>
          </p:nvPr>
        </p:nvGraphicFramePr>
        <p:xfrm>
          <a:off x="4965899" y="2846039"/>
          <a:ext cx="911525" cy="6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3" imgW="1206360" imgH="888840" progId="Equation.3">
                  <p:embed/>
                </p:oleObj>
              </mc:Choice>
              <mc:Fallback>
                <p:oleObj name="Equation" r:id="rId3" imgW="1206360" imgH="8888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899" y="2846039"/>
                        <a:ext cx="911525" cy="671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6A671D66-82A0-044C-942B-59DABB0853FB}"/>
              </a:ext>
            </a:extLst>
          </p:cNvPr>
          <p:cNvGrpSpPr/>
          <p:nvPr/>
        </p:nvGrpSpPr>
        <p:grpSpPr>
          <a:xfrm>
            <a:off x="5692668" y="2571750"/>
            <a:ext cx="3194951" cy="1948140"/>
            <a:chOff x="2195736" y="3717032"/>
            <a:chExt cx="2952328" cy="18002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AA62DC-BFE1-4348-8832-8CF129C15DDD}"/>
                </a:ext>
              </a:extLst>
            </p:cNvPr>
            <p:cNvCxnSpPr/>
            <p:nvPr/>
          </p:nvCxnSpPr>
          <p:spPr>
            <a:xfrm flipV="1">
              <a:off x="2195736" y="3717032"/>
              <a:ext cx="2952328" cy="1800200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82B12C-8997-CF44-914D-426EE2246C14}"/>
                </a:ext>
              </a:extLst>
            </p:cNvPr>
            <p:cNvCxnSpPr/>
            <p:nvPr/>
          </p:nvCxnSpPr>
          <p:spPr>
            <a:xfrm flipV="1">
              <a:off x="3131840" y="4280628"/>
              <a:ext cx="1088468" cy="6761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6FED2D-2242-2847-AC74-7A1AD72B21D8}"/>
                </a:ext>
              </a:extLst>
            </p:cNvPr>
            <p:cNvSpPr/>
            <p:nvPr/>
          </p:nvSpPr>
          <p:spPr>
            <a:xfrm>
              <a:off x="3085407" y="4872929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3834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6284F2-5A42-0947-990F-20599E347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Une force est associée a une translation (même si la translation ne se produit pas).</a:t>
            </a:r>
          </a:p>
          <a:p>
            <a:r>
              <a:rPr lang="fr-CH" dirty="0"/>
              <a:t>Une force provoque un changement</a:t>
            </a:r>
          </a:p>
          <a:p>
            <a:pPr lvl="1"/>
            <a:r>
              <a:rPr lang="fr-CH" dirty="0"/>
              <a:t>De la vitesse de la translation du solide</a:t>
            </a:r>
          </a:p>
          <a:p>
            <a:pPr lvl="1"/>
            <a:r>
              <a:rPr lang="fr-CH" dirty="0"/>
              <a:t>De la direction du mouvement du solide</a:t>
            </a:r>
          </a:p>
          <a:p>
            <a:pPr lvl="1"/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6EB3F22-A06D-6548-95E1-D2D71B38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 et translation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08F18-4948-6F47-861C-16691BD0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05214-55EA-FA47-B1C8-8B70B383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6B2C2-26D1-9C43-AFFC-3D151ABF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1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0E2075-DD37-DE4D-A059-D1AA07441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563688"/>
                <a:ext cx="8170545" cy="3386772"/>
              </a:xfrm>
            </p:spPr>
            <p:txBody>
              <a:bodyPr/>
              <a:lstStyle/>
              <a:p>
                <a:r>
                  <a:rPr lang="fr-FR" dirty="0"/>
                  <a:t>Unité de la force : le Newton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=1000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b="0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𝑀𝑁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=1000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=1·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:r>
                  <a:rPr lang="fr-FR" dirty="0"/>
                  <a:t>Forces réparties</a:t>
                </a:r>
              </a:p>
              <a:p>
                <a:pPr lvl="1"/>
                <a:r>
                  <a:rPr lang="fr-FR" dirty="0"/>
                  <a:t>Sur une ligne :	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0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;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skw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Sur une surface :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𝑃𝑎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𝑘𝑃𝑎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Sur un volume (poids) :	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0E2075-DD37-DE4D-A059-D1AA07441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563688"/>
                <a:ext cx="8170545" cy="3386772"/>
              </a:xfrm>
              <a:blipFill rotWithShape="0">
                <a:blip r:embed="rId3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184A0E-AD9E-E946-B652-B370B7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Unités d’une force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425E-D16A-6742-AFF3-527DE70C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5D24-601F-0C45-950C-3934DAB0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460C5-9CC2-2A45-95B0-8BB1281C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892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10C0BA-EA94-FE45-9A98-C869D8F36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CH" dirty="0"/>
              <a:t>Convention dans la statique appliquée</a:t>
            </a:r>
          </a:p>
          <a:p>
            <a:pPr lvl="1"/>
            <a:r>
              <a:rPr lang="fr-CH" dirty="0"/>
              <a:t>Lettre </a:t>
            </a:r>
            <a:r>
              <a:rPr lang="fr-CH" b="1" dirty="0"/>
              <a:t>majuscule</a:t>
            </a:r>
            <a:r>
              <a:rPr lang="fr-CH" dirty="0"/>
              <a:t> pour une force </a:t>
            </a:r>
            <a:r>
              <a:rPr lang="fr-CH" b="1" dirty="0"/>
              <a:t>concentrée</a:t>
            </a:r>
          </a:p>
          <a:p>
            <a:pPr lvl="1"/>
            <a:r>
              <a:rPr lang="fr-CH" dirty="0"/>
              <a:t>Lettre </a:t>
            </a:r>
            <a:r>
              <a:rPr lang="fr-CH" b="1" dirty="0"/>
              <a:t>minuscule</a:t>
            </a:r>
            <a:r>
              <a:rPr lang="fr-CH" dirty="0"/>
              <a:t> pour une force </a:t>
            </a:r>
            <a:r>
              <a:rPr lang="fr-CH" b="1" dirty="0"/>
              <a:t>distribuée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43F3AE-5CA4-E841-8B56-B8512CDA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Forces dans la statique appliquée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9FFA-90E3-B54A-B8C2-0451B1B0D38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9ABF-5D5D-2E44-AA02-E43AE68DAE2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2DE24-0538-604B-A456-32C531E8892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10" name="Picture Placeholder 9">
            <a:extLst>
              <a:ext uri="{FF2B5EF4-FFF2-40B4-BE49-F238E27FC236}">
                <a16:creationId xmlns:a16="http://schemas.microsoft.com/office/drawing/2014/main" id="{E625E8DA-7E5F-A447-99F6-D96C2F65C0C5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94138160"/>
              </p:ext>
            </p:extLst>
          </p:nvPr>
        </p:nvGraphicFramePr>
        <p:xfrm>
          <a:off x="1524000" y="3000375"/>
          <a:ext cx="6096000" cy="142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233144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668246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900904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7985262"/>
                    </a:ext>
                  </a:extLst>
                </a:gridCol>
              </a:tblGrid>
              <a:tr h="4548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Vecteur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Intensité</a:t>
                      </a:r>
                      <a:endParaRPr lang="fr-F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Composante</a:t>
                      </a:r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(Intensité + Signe)</a:t>
                      </a:r>
                      <a:endParaRPr lang="fr-F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59750"/>
                  </a:ext>
                </a:extLst>
              </a:tr>
              <a:tr h="4548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828712"/>
                  </a:ext>
                </a:extLst>
              </a:tr>
              <a:tr h="4548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899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24CB840-604E-1B40-8404-36BED826A393}"/>
              </a:ext>
            </a:extLst>
          </p:cNvPr>
          <p:cNvSpPr txBox="1"/>
          <p:nvPr/>
        </p:nvSpPr>
        <p:spPr>
          <a:xfrm>
            <a:off x="2129046" y="3524021"/>
            <a:ext cx="300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chemeClr val="accent1"/>
                </a:solidFill>
                <a:cs typeface="Times New Roman" pitchFamily="18" charset="0"/>
              </a:rPr>
              <a:t>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D7A998-5F43-5448-AD7B-15373615A59A}"/>
              </a:ext>
            </a:extLst>
          </p:cNvPr>
          <p:cNvCxnSpPr>
            <a:cxnSpLocks/>
          </p:cNvCxnSpPr>
          <p:nvPr/>
        </p:nvCxnSpPr>
        <p:spPr>
          <a:xfrm>
            <a:off x="1888954" y="3821905"/>
            <a:ext cx="844061" cy="0"/>
          </a:xfrm>
          <a:prstGeom prst="straightConnector1">
            <a:avLst/>
          </a:prstGeom>
          <a:ln w="38100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78AF74-371B-8A40-B08E-6AD527D8DC34}"/>
              </a:ext>
            </a:extLst>
          </p:cNvPr>
          <p:cNvSpPr txBox="1"/>
          <p:nvPr/>
        </p:nvSpPr>
        <p:spPr>
          <a:xfrm>
            <a:off x="2129046" y="3967653"/>
            <a:ext cx="319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chemeClr val="accent1"/>
                </a:solidFill>
                <a:cs typeface="Times New Roman" pitchFamily="18" charset="0"/>
              </a:rPr>
              <a:t>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E7F1BC-AB66-6643-9897-7E0798B1ADB5}"/>
              </a:ext>
            </a:extLst>
          </p:cNvPr>
          <p:cNvCxnSpPr>
            <a:cxnSpLocks/>
          </p:cNvCxnSpPr>
          <p:nvPr/>
        </p:nvCxnSpPr>
        <p:spPr>
          <a:xfrm flipH="1">
            <a:off x="1888954" y="4267735"/>
            <a:ext cx="774714" cy="0"/>
          </a:xfrm>
          <a:prstGeom prst="straightConnector1">
            <a:avLst/>
          </a:prstGeom>
          <a:ln w="38100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ED341D-1B27-5846-9E9E-64B169A188C4}"/>
              </a:ext>
            </a:extLst>
          </p:cNvPr>
          <p:cNvGrpSpPr/>
          <p:nvPr/>
        </p:nvGrpSpPr>
        <p:grpSpPr>
          <a:xfrm>
            <a:off x="1931818" y="2932040"/>
            <a:ext cx="595881" cy="503098"/>
            <a:chOff x="316935" y="1913944"/>
            <a:chExt cx="1191761" cy="100619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329FDD-768E-AC47-9140-324D1473040A}"/>
                </a:ext>
              </a:extLst>
            </p:cNvPr>
            <p:cNvCxnSpPr/>
            <p:nvPr/>
          </p:nvCxnSpPr>
          <p:spPr>
            <a:xfrm>
              <a:off x="683568" y="2843644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9089C2-C198-4040-B8A5-BC9EFB8AD3B0}"/>
                </a:ext>
              </a:extLst>
            </p:cNvPr>
            <p:cNvCxnSpPr/>
            <p:nvPr/>
          </p:nvCxnSpPr>
          <p:spPr>
            <a:xfrm flipH="1" flipV="1">
              <a:off x="683568" y="2267580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5499CA-B1EE-FA41-AB4F-703FC3CA7898}"/>
                </a:ext>
              </a:extLst>
            </p:cNvPr>
            <p:cNvSpPr txBox="1"/>
            <p:nvPr/>
          </p:nvSpPr>
          <p:spPr>
            <a:xfrm>
              <a:off x="1221438" y="255080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022378-1176-7F40-9972-8AD1BA5BF290}"/>
                </a:ext>
              </a:extLst>
            </p:cNvPr>
            <p:cNvSpPr txBox="1"/>
            <p:nvPr/>
          </p:nvSpPr>
          <p:spPr>
            <a:xfrm>
              <a:off x="316935" y="191394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3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7D22AE-08F8-6749-A888-E41CA2793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Modéliser les </a:t>
            </a:r>
            <a:r>
              <a:rPr lang="fr-FR" b="1" dirty="0"/>
              <a:t>structures réelles </a:t>
            </a:r>
            <a:r>
              <a:rPr lang="fr-FR" dirty="0"/>
              <a:t>avec des </a:t>
            </a:r>
            <a:r>
              <a:rPr lang="fr-FR" b="1" dirty="0"/>
              <a:t>éléments de la statique </a:t>
            </a:r>
            <a:r>
              <a:rPr lang="fr-FR" dirty="0"/>
              <a:t>appropriés (barres, poutres, câbles)</a:t>
            </a:r>
          </a:p>
          <a:p>
            <a:r>
              <a:rPr lang="fr-FR" dirty="0"/>
              <a:t>Analyser par l’</a:t>
            </a:r>
            <a:r>
              <a:rPr lang="fr-FR" b="1" dirty="0"/>
              <a:t>équilibre</a:t>
            </a:r>
            <a:r>
              <a:rPr lang="fr-FR" dirty="0"/>
              <a:t> les forces de réactions et celles à l’intérieur des structures</a:t>
            </a:r>
          </a:p>
          <a:p>
            <a:r>
              <a:rPr lang="fr-FR" dirty="0"/>
              <a:t>Trouver la position d’une </a:t>
            </a:r>
            <a:r>
              <a:rPr lang="fr-FR" b="1" dirty="0"/>
              <a:t>charge mobile </a:t>
            </a:r>
            <a:r>
              <a:rPr lang="fr-FR" dirty="0"/>
              <a:t>qui maximise la sollicitation de la structure (ligne d’influence)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C1F613-77DB-444C-B4D6-F7CAB853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dirty="0"/>
              <a:t>Objectifs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D94CB-4424-194D-BA47-207A36ED59B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STATIQUE I – COURS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67F75-508F-6049-89B1-636F89B4B2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8D2A-1F46-364D-8946-5F682B8945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6E0C8E-1C03-0548-993E-7833DB93B9A6}"/>
              </a:ext>
            </a:extLst>
          </p:cNvPr>
          <p:cNvGrpSpPr/>
          <p:nvPr/>
        </p:nvGrpSpPr>
        <p:grpSpPr>
          <a:xfrm>
            <a:off x="5633706" y="3210712"/>
            <a:ext cx="3253913" cy="1338891"/>
            <a:chOff x="13636765" y="7799398"/>
            <a:chExt cx="5832461" cy="239989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EF23CAE-00B3-6740-9ADE-CB63DE3ECAE5}"/>
                </a:ext>
              </a:extLst>
            </p:cNvPr>
            <p:cNvSpPr/>
            <p:nvPr/>
          </p:nvSpPr>
          <p:spPr>
            <a:xfrm>
              <a:off x="18194755" y="9918017"/>
              <a:ext cx="315686" cy="263070"/>
            </a:xfrm>
            <a:custGeom>
              <a:avLst/>
              <a:gdLst>
                <a:gd name="connsiteX0" fmla="*/ 100940 w 178130"/>
                <a:gd name="connsiteY0" fmla="*/ 0 h 148441"/>
                <a:gd name="connsiteX1" fmla="*/ 0 w 178130"/>
                <a:gd name="connsiteY1" fmla="*/ 148441 h 148441"/>
                <a:gd name="connsiteX2" fmla="*/ 178130 w 178130"/>
                <a:gd name="connsiteY2" fmla="*/ 148441 h 148441"/>
                <a:gd name="connsiteX3" fmla="*/ 100940 w 178130"/>
                <a:gd name="connsiteY3" fmla="*/ 0 h 1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130" h="148441">
                  <a:moveTo>
                    <a:pt x="100940" y="0"/>
                  </a:moveTo>
                  <a:lnTo>
                    <a:pt x="0" y="148441"/>
                  </a:lnTo>
                  <a:lnTo>
                    <a:pt x="178130" y="148441"/>
                  </a:lnTo>
                  <a:lnTo>
                    <a:pt x="10094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5653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09FD4F8-4A0E-FD4D-BF75-E22FC345A256}"/>
                </a:ext>
              </a:extLst>
            </p:cNvPr>
            <p:cNvSpPr/>
            <p:nvPr/>
          </p:nvSpPr>
          <p:spPr>
            <a:xfrm>
              <a:off x="14483420" y="9936218"/>
              <a:ext cx="315686" cy="263070"/>
            </a:xfrm>
            <a:custGeom>
              <a:avLst/>
              <a:gdLst>
                <a:gd name="connsiteX0" fmla="*/ 100940 w 178130"/>
                <a:gd name="connsiteY0" fmla="*/ 0 h 148441"/>
                <a:gd name="connsiteX1" fmla="*/ 0 w 178130"/>
                <a:gd name="connsiteY1" fmla="*/ 148441 h 148441"/>
                <a:gd name="connsiteX2" fmla="*/ 178130 w 178130"/>
                <a:gd name="connsiteY2" fmla="*/ 148441 h 148441"/>
                <a:gd name="connsiteX3" fmla="*/ 100940 w 178130"/>
                <a:gd name="connsiteY3" fmla="*/ 0 h 1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130" h="148441">
                  <a:moveTo>
                    <a:pt x="100940" y="0"/>
                  </a:moveTo>
                  <a:lnTo>
                    <a:pt x="0" y="148441"/>
                  </a:lnTo>
                  <a:lnTo>
                    <a:pt x="178130" y="148441"/>
                  </a:lnTo>
                  <a:lnTo>
                    <a:pt x="10094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5653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5E82B6-952F-7847-9C04-B4B30E1FF07E}"/>
                </a:ext>
              </a:extLst>
            </p:cNvPr>
            <p:cNvSpPr/>
            <p:nvPr/>
          </p:nvSpPr>
          <p:spPr>
            <a:xfrm rot="20954226">
              <a:off x="18591665" y="7799398"/>
              <a:ext cx="63801" cy="22415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F7C1E5-F8B4-6749-8CED-DF7B7A566275}"/>
                </a:ext>
              </a:extLst>
            </p:cNvPr>
            <p:cNvSpPr/>
            <p:nvPr/>
          </p:nvSpPr>
          <p:spPr>
            <a:xfrm>
              <a:off x="14619886" y="7953841"/>
              <a:ext cx="63800" cy="20418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2" name="TextBox 106">
              <a:extLst>
                <a:ext uri="{FF2B5EF4-FFF2-40B4-BE49-F238E27FC236}">
                  <a16:creationId xmlns:a16="http://schemas.microsoft.com/office/drawing/2014/main" id="{6EC510BC-0B9D-F54B-9569-D3C5F9E80475}"/>
                </a:ext>
              </a:extLst>
            </p:cNvPr>
            <p:cNvSpPr txBox="1"/>
            <p:nvPr/>
          </p:nvSpPr>
          <p:spPr>
            <a:xfrm>
              <a:off x="13636765" y="8475225"/>
              <a:ext cx="457176" cy="499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de-CH" sz="1200" b="1" dirty="0">
                  <a:cs typeface="Times New Roman" pitchFamily="18" charset="0"/>
                </a:rPr>
                <a:t>P</a:t>
              </a:r>
              <a:endParaRPr lang="de-DE" sz="1200" b="1" dirty="0">
                <a:cs typeface="Times New Roman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6E7FE6-878C-FE42-9677-A1BAC2C8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7665" y="7953843"/>
              <a:ext cx="0" cy="8766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1F2BC2-C20F-4443-B660-A22021410349}"/>
                </a:ext>
              </a:extLst>
            </p:cNvPr>
            <p:cNvSpPr/>
            <p:nvPr/>
          </p:nvSpPr>
          <p:spPr>
            <a:xfrm>
              <a:off x="18759258" y="7974747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D0E56F-7FAB-CF48-917B-578BE6D1ECB2}"/>
                </a:ext>
              </a:extLst>
            </p:cNvPr>
            <p:cNvSpPr/>
            <p:nvPr/>
          </p:nvSpPr>
          <p:spPr>
            <a:xfrm>
              <a:off x="13796120" y="7826227"/>
              <a:ext cx="5673106" cy="1492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74F557-739D-4C4E-BC8C-0E3C9263FC3D}"/>
                </a:ext>
              </a:extLst>
            </p:cNvPr>
            <p:cNvSpPr/>
            <p:nvPr/>
          </p:nvSpPr>
          <p:spPr>
            <a:xfrm rot="21028030">
              <a:off x="18149811" y="7962658"/>
              <a:ext cx="63801" cy="20418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8F5AE50-2C9F-874D-9D5D-3B11E1E6F69B}"/>
                </a:ext>
              </a:extLst>
            </p:cNvPr>
            <p:cNvSpPr/>
            <p:nvPr/>
          </p:nvSpPr>
          <p:spPr>
            <a:xfrm>
              <a:off x="18285467" y="9872586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FC772D-C80B-F942-BB41-6F46C8B7E4D4}"/>
                </a:ext>
              </a:extLst>
            </p:cNvPr>
            <p:cNvSpPr/>
            <p:nvPr/>
          </p:nvSpPr>
          <p:spPr>
            <a:xfrm>
              <a:off x="17961689" y="7977214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277CA5F-06ED-8042-B73E-5E3D67C56351}"/>
                </a:ext>
              </a:extLst>
            </p:cNvPr>
            <p:cNvSpPr/>
            <p:nvPr/>
          </p:nvSpPr>
          <p:spPr>
            <a:xfrm>
              <a:off x="14583386" y="7975519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116D2E-DC9C-024A-8F7A-BA6342321B92}"/>
                </a:ext>
              </a:extLst>
            </p:cNvPr>
            <p:cNvSpPr/>
            <p:nvPr/>
          </p:nvSpPr>
          <p:spPr>
            <a:xfrm>
              <a:off x="14583386" y="9890473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</p:grp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0C94D7-0E6E-674F-9ABE-2D4599CF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36" y="547516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36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3F3C8452-0D2E-1248-B9AF-37DC71387D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875" y="704797"/>
            <a:ext cx="7646988" cy="1436687"/>
          </a:xfrm>
        </p:spPr>
        <p:txBody>
          <a:bodyPr/>
          <a:lstStyle/>
          <a:p>
            <a:r>
              <a:rPr lang="fr-CH" dirty="0"/>
              <a:t>Trouver la </a:t>
            </a:r>
            <a:r>
              <a:rPr lang="fr-CH" dirty="0">
                <a:latin typeface="+mn-lt"/>
              </a:rPr>
              <a:t>résultante </a:t>
            </a:r>
            <a:r>
              <a:rPr lang="fr-CH" i="1" dirty="0">
                <a:latin typeface="+mn-lt"/>
                <a:cs typeface="Times New Roman" pitchFamily="18" charset="0"/>
              </a:rPr>
              <a:t>R</a:t>
            </a:r>
            <a:r>
              <a:rPr lang="fr-CH" dirty="0">
                <a:latin typeface="+mn-lt"/>
              </a:rPr>
              <a:t> des deux forces </a:t>
            </a:r>
            <a:r>
              <a:rPr lang="fr-CH" i="1" dirty="0">
                <a:latin typeface="+mn-lt"/>
                <a:cs typeface="Times New Roman" pitchFamily="18" charset="0"/>
              </a:rPr>
              <a:t>F</a:t>
            </a:r>
            <a:r>
              <a:rPr lang="fr-CH" i="1" baseline="-25000" dirty="0">
                <a:latin typeface="+mn-lt"/>
                <a:cs typeface="Times New Roman" pitchFamily="18" charset="0"/>
              </a:rPr>
              <a:t>1</a:t>
            </a:r>
            <a:r>
              <a:rPr lang="fr-CH" dirty="0">
                <a:latin typeface="+mn-lt"/>
              </a:rPr>
              <a:t> et </a:t>
            </a:r>
            <a:r>
              <a:rPr lang="fr-CH" i="1" dirty="0">
                <a:latin typeface="+mn-lt"/>
                <a:cs typeface="Times New Roman" pitchFamily="18" charset="0"/>
              </a:rPr>
              <a:t>F</a:t>
            </a:r>
            <a:r>
              <a:rPr lang="fr-CH" i="1" baseline="-25000" dirty="0">
                <a:latin typeface="+mn-lt"/>
                <a:cs typeface="Times New Roman" pitchFamily="18" charset="0"/>
              </a:rPr>
              <a:t>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297756-4624-144B-9E9D-D57E5C65B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583771"/>
          </a:xfrm>
        </p:spPr>
        <p:txBody>
          <a:bodyPr/>
          <a:lstStyle/>
          <a:p>
            <a:r>
              <a:rPr lang="fr-FR" dirty="0"/>
              <a:t>Résultante de forces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DBA3F-2744-E54C-8995-1F4B3F13B38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087CF-8283-6947-A95F-DF21B57D8C1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0904A-439C-8944-AE77-845BF8A1F51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48D61F4-B5DA-0A4A-A9D5-451A808063DF}"/>
              </a:ext>
            </a:extLst>
          </p:cNvPr>
          <p:cNvGrpSpPr/>
          <p:nvPr/>
        </p:nvGrpSpPr>
        <p:grpSpPr>
          <a:xfrm>
            <a:off x="1190335" y="1400080"/>
            <a:ext cx="2208419" cy="2318080"/>
            <a:chOff x="1288306" y="1914563"/>
            <a:chExt cx="2690022" cy="282359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464FA7-7044-C74D-866F-DAFD5E4C5FFF}"/>
                </a:ext>
              </a:extLst>
            </p:cNvPr>
            <p:cNvGrpSpPr/>
            <p:nvPr/>
          </p:nvGrpSpPr>
          <p:grpSpPr>
            <a:xfrm>
              <a:off x="1288306" y="3795788"/>
              <a:ext cx="805871" cy="805745"/>
              <a:chOff x="107504" y="4005064"/>
              <a:chExt cx="1007338" cy="100718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7B7A465-E9F6-2E4F-A798-5DEEECC3DCA4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69E4CA0-8C90-B747-9495-96042F9CBD3D}"/>
                  </a:ext>
                </a:extLst>
              </p:cNvPr>
              <p:cNvCxnSpPr/>
              <p:nvPr/>
            </p:nvCxnSpPr>
            <p:spPr>
              <a:xfrm flipH="1" flipV="1">
                <a:off x="428189" y="4089188"/>
                <a:ext cx="8384" cy="5844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E48F98-13C2-5A45-9865-9FE9A5A21A36}"/>
                  </a:ext>
                </a:extLst>
              </p:cNvPr>
              <p:cNvSpPr txBox="1"/>
              <p:nvPr/>
            </p:nvSpPr>
            <p:spPr>
              <a:xfrm>
                <a:off x="827583" y="4642912"/>
                <a:ext cx="287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7A6C69-E06C-0D4C-A958-2EEED4D7205E}"/>
                  </a:ext>
                </a:extLst>
              </p:cNvPr>
              <p:cNvSpPr txBox="1"/>
              <p:nvPr/>
            </p:nvSpPr>
            <p:spPr>
              <a:xfrm>
                <a:off x="107504" y="4005064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C6CE59-B72D-7749-B9AB-CC6C7B89E93F}"/>
                </a:ext>
              </a:extLst>
            </p:cNvPr>
            <p:cNvSpPr txBox="1"/>
            <p:nvPr/>
          </p:nvSpPr>
          <p:spPr>
            <a:xfrm>
              <a:off x="3092201" y="4438079"/>
              <a:ext cx="54053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cs typeface="Times New Roman" pitchFamily="18" charset="0"/>
                </a:rPr>
                <a:t>1 </a:t>
              </a:r>
              <a:r>
                <a:rPr lang="fr-CH" i="1" dirty="0" err="1">
                  <a:cs typeface="Times New Roman" pitchFamily="18" charset="0"/>
                </a:rPr>
                <a:t>kN</a:t>
              </a:r>
              <a:endParaRPr lang="fr-CH" i="1" dirty="0">
                <a:cs typeface="Times New Roman" pitchFamily="18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A6D3B4A-535F-CF42-BF7F-002810F54B21}"/>
                </a:ext>
              </a:extLst>
            </p:cNvPr>
            <p:cNvGrpSpPr/>
            <p:nvPr/>
          </p:nvGrpSpPr>
          <p:grpSpPr>
            <a:xfrm>
              <a:off x="1633944" y="1914563"/>
              <a:ext cx="2344384" cy="2514134"/>
              <a:chOff x="539552" y="1484784"/>
              <a:chExt cx="2930479" cy="3142667"/>
            </a:xfrm>
          </p:grpSpPr>
          <p:pic>
            <p:nvPicPr>
              <p:cNvPr id="43" name="Picture 42" descr="Grid.jpg">
                <a:extLst>
                  <a:ext uri="{FF2B5EF4-FFF2-40B4-BE49-F238E27FC236}">
                    <a16:creationId xmlns:a16="http://schemas.microsoft.com/office/drawing/2014/main" id="{8C83E5B1-AD88-284E-9E78-7D0D5E027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r="59706" b="39759"/>
              <a:stretch>
                <a:fillRect/>
              </a:stretch>
            </p:blipFill>
            <p:spPr>
              <a:xfrm>
                <a:off x="539552" y="1484784"/>
                <a:ext cx="2930479" cy="2923093"/>
              </a:xfrm>
              <a:prstGeom prst="rect">
                <a:avLst/>
              </a:prstGeom>
            </p:spPr>
          </p:pic>
          <p:pic>
            <p:nvPicPr>
              <p:cNvPr id="44" name="Picture 43" descr="Grid.jpg">
                <a:extLst>
                  <a:ext uri="{FF2B5EF4-FFF2-40B4-BE49-F238E27FC236}">
                    <a16:creationId xmlns:a16="http://schemas.microsoft.com/office/drawing/2014/main" id="{D1B1426E-8BAE-8449-8A82-D4518E990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5DE1DA7-4DED-CE4D-A554-751A006705CC}"/>
              </a:ext>
            </a:extLst>
          </p:cNvPr>
          <p:cNvSpPr txBox="1"/>
          <p:nvPr/>
        </p:nvSpPr>
        <p:spPr>
          <a:xfrm>
            <a:off x="1773120" y="1423140"/>
            <a:ext cx="3900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>
                <a:solidFill>
                  <a:schemeClr val="accent1"/>
                </a:solidFill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chemeClr val="accent1"/>
                </a:solidFill>
                <a:cs typeface="Times New Roman" pitchFamily="18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59CA0-44A5-4948-B2E7-66DF19C886E2}"/>
              </a:ext>
            </a:extLst>
          </p:cNvPr>
          <p:cNvSpPr txBox="1"/>
          <p:nvPr/>
        </p:nvSpPr>
        <p:spPr>
          <a:xfrm>
            <a:off x="2100358" y="2995114"/>
            <a:ext cx="4169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>
                <a:solidFill>
                  <a:schemeClr val="accent1"/>
                </a:solidFill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chemeClr val="accent1"/>
                </a:solidFill>
                <a:cs typeface="Times New Roman" pitchFamily="18" charset="0"/>
              </a:rPr>
              <a:t>2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2071A97-2F75-9045-9517-6BE5635604B0}"/>
              </a:ext>
            </a:extLst>
          </p:cNvPr>
          <p:cNvSpPr>
            <a:spLocks noChangeAspect="1"/>
          </p:cNvSpPr>
          <p:nvPr/>
        </p:nvSpPr>
        <p:spPr>
          <a:xfrm>
            <a:off x="1545419" y="2395953"/>
            <a:ext cx="416990" cy="506336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tx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D234C0-EE25-3D4A-9C95-3CD5D85C786F}"/>
              </a:ext>
            </a:extLst>
          </p:cNvPr>
          <p:cNvSpPr>
            <a:spLocks noChangeAspect="1"/>
          </p:cNvSpPr>
          <p:nvPr/>
        </p:nvSpPr>
        <p:spPr>
          <a:xfrm>
            <a:off x="1773120" y="2648035"/>
            <a:ext cx="47293" cy="472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AD4253-979E-DE4F-9F8E-3826999A72DF}"/>
              </a:ext>
            </a:extLst>
          </p:cNvPr>
          <p:cNvCxnSpPr>
            <a:cxnSpLocks/>
          </p:cNvCxnSpPr>
          <p:nvPr/>
        </p:nvCxnSpPr>
        <p:spPr>
          <a:xfrm flipV="1">
            <a:off x="1799382" y="1700162"/>
            <a:ext cx="312446" cy="970086"/>
          </a:xfrm>
          <a:prstGeom prst="straightConnector1">
            <a:avLst/>
          </a:prstGeom>
          <a:ln w="381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DE3F3E-8406-5949-B131-81F0C8CB3818}"/>
              </a:ext>
            </a:extLst>
          </p:cNvPr>
          <p:cNvCxnSpPr>
            <a:cxnSpLocks/>
          </p:cNvCxnSpPr>
          <p:nvPr/>
        </p:nvCxnSpPr>
        <p:spPr>
          <a:xfrm>
            <a:off x="1807996" y="2673232"/>
            <a:ext cx="303832" cy="646658"/>
          </a:xfrm>
          <a:prstGeom prst="straightConnector1">
            <a:avLst/>
          </a:prstGeom>
          <a:ln w="381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CE4032B-B1A8-CC4C-B05E-8E733BAF0C3F}"/>
              </a:ext>
            </a:extLst>
          </p:cNvPr>
          <p:cNvGrpSpPr/>
          <p:nvPr/>
        </p:nvGrpSpPr>
        <p:grpSpPr>
          <a:xfrm>
            <a:off x="4157143" y="1400080"/>
            <a:ext cx="1924661" cy="2308756"/>
            <a:chOff x="5013984" y="1902258"/>
            <a:chExt cx="2344384" cy="281224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2E9154E-27C0-0B4D-9468-4253171AC005}"/>
                </a:ext>
              </a:extLst>
            </p:cNvPr>
            <p:cNvGrpSpPr/>
            <p:nvPr/>
          </p:nvGrpSpPr>
          <p:grpSpPr>
            <a:xfrm>
              <a:off x="5013984" y="1902258"/>
              <a:ext cx="2344384" cy="2514134"/>
              <a:chOff x="1633944" y="1914563"/>
              <a:chExt cx="2344384" cy="251413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252E249-329A-0847-AD0D-ED8EF2E7BF7D}"/>
                  </a:ext>
                </a:extLst>
              </p:cNvPr>
              <p:cNvGrpSpPr/>
              <p:nvPr/>
            </p:nvGrpSpPr>
            <p:grpSpPr>
              <a:xfrm>
                <a:off x="1633944" y="1914563"/>
                <a:ext cx="2344384" cy="2514134"/>
                <a:chOff x="539552" y="1484784"/>
                <a:chExt cx="2930479" cy="3142667"/>
              </a:xfrm>
            </p:grpSpPr>
            <p:pic>
              <p:nvPicPr>
                <p:cNvPr id="70" name="Picture 69" descr="Grid.jpg">
                  <a:extLst>
                    <a:ext uri="{FF2B5EF4-FFF2-40B4-BE49-F238E27FC236}">
                      <a16:creationId xmlns:a16="http://schemas.microsoft.com/office/drawing/2014/main" id="{610D2830-D31A-F543-AFC3-2E59E4E45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rcRect r="59706" b="39759"/>
                <a:stretch>
                  <a:fillRect/>
                </a:stretch>
              </p:blipFill>
              <p:spPr>
                <a:xfrm>
                  <a:off x="539552" y="1484784"/>
                  <a:ext cx="2930479" cy="2923093"/>
                </a:xfrm>
                <a:prstGeom prst="rect">
                  <a:avLst/>
                </a:prstGeom>
              </p:spPr>
            </p:pic>
            <p:pic>
              <p:nvPicPr>
                <p:cNvPr id="71" name="Picture 70" descr="Grid.jpg">
                  <a:extLst>
                    <a:ext uri="{FF2B5EF4-FFF2-40B4-BE49-F238E27FC236}">
                      <a16:creationId xmlns:a16="http://schemas.microsoft.com/office/drawing/2014/main" id="{C560CF86-5835-E841-9221-1D45F22AD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rcRect l="12327" t="8309" r="78646" b="88148"/>
                <a:stretch>
                  <a:fillRect/>
                </a:stretch>
              </p:blipFill>
              <p:spPr>
                <a:xfrm>
                  <a:off x="2409413" y="4455513"/>
                  <a:ext cx="656492" cy="171938"/>
                </a:xfrm>
                <a:prstGeom prst="rect">
                  <a:avLst/>
                </a:prstGeom>
              </p:spPr>
            </p:pic>
          </p:grp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1B0C22C-5DE2-6E43-9CC6-5A50A2B285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031" y="3083800"/>
                <a:ext cx="507926" cy="616756"/>
              </a:xfrm>
              <a:custGeom>
                <a:avLst/>
                <a:gdLst>
                  <a:gd name="connsiteX0" fmla="*/ 1242997 w 1269815"/>
                  <a:gd name="connsiteY0" fmla="*/ 427473 h 1888950"/>
                  <a:gd name="connsiteX1" fmla="*/ 1242997 w 1269815"/>
                  <a:gd name="connsiteY1" fmla="*/ 427473 h 1888950"/>
                  <a:gd name="connsiteX2" fmla="*/ 1219551 w 1269815"/>
                  <a:gd name="connsiteY2" fmla="*/ 364950 h 1888950"/>
                  <a:gd name="connsiteX3" fmla="*/ 1203921 w 1269815"/>
                  <a:gd name="connsiteY3" fmla="*/ 341503 h 1888950"/>
                  <a:gd name="connsiteX4" fmla="*/ 1180474 w 1269815"/>
                  <a:gd name="connsiteY4" fmla="*/ 286796 h 1888950"/>
                  <a:gd name="connsiteX5" fmla="*/ 1149213 w 1269815"/>
                  <a:gd name="connsiteY5" fmla="*/ 263350 h 1888950"/>
                  <a:gd name="connsiteX6" fmla="*/ 1094505 w 1269815"/>
                  <a:gd name="connsiteY6" fmla="*/ 200827 h 1888950"/>
                  <a:gd name="connsiteX7" fmla="*/ 1063244 w 1269815"/>
                  <a:gd name="connsiteY7" fmla="*/ 153934 h 1888950"/>
                  <a:gd name="connsiteX8" fmla="*/ 992905 w 1269815"/>
                  <a:gd name="connsiteY8" fmla="*/ 107042 h 1888950"/>
                  <a:gd name="connsiteX9" fmla="*/ 969459 w 1269815"/>
                  <a:gd name="connsiteY9" fmla="*/ 91411 h 1888950"/>
                  <a:gd name="connsiteX10" fmla="*/ 930382 w 1269815"/>
                  <a:gd name="connsiteY10" fmla="*/ 83596 h 1888950"/>
                  <a:gd name="connsiteX11" fmla="*/ 860044 w 1269815"/>
                  <a:gd name="connsiteY11" fmla="*/ 60150 h 1888950"/>
                  <a:gd name="connsiteX12" fmla="*/ 805336 w 1269815"/>
                  <a:gd name="connsiteY12" fmla="*/ 44519 h 1888950"/>
                  <a:gd name="connsiteX13" fmla="*/ 758444 w 1269815"/>
                  <a:gd name="connsiteY13" fmla="*/ 28888 h 1888950"/>
                  <a:gd name="connsiteX14" fmla="*/ 680290 w 1269815"/>
                  <a:gd name="connsiteY14" fmla="*/ 13257 h 1888950"/>
                  <a:gd name="connsiteX15" fmla="*/ 312967 w 1269815"/>
                  <a:gd name="connsiteY15" fmla="*/ 28888 h 1888950"/>
                  <a:gd name="connsiteX16" fmla="*/ 258259 w 1269815"/>
                  <a:gd name="connsiteY16" fmla="*/ 44519 h 1888950"/>
                  <a:gd name="connsiteX17" fmla="*/ 164474 w 1269815"/>
                  <a:gd name="connsiteY17" fmla="*/ 122673 h 1888950"/>
                  <a:gd name="connsiteX18" fmla="*/ 148844 w 1269815"/>
                  <a:gd name="connsiteY18" fmla="*/ 146119 h 1888950"/>
                  <a:gd name="connsiteX19" fmla="*/ 117582 w 1269815"/>
                  <a:gd name="connsiteY19" fmla="*/ 208642 h 1888950"/>
                  <a:gd name="connsiteX20" fmla="*/ 94136 w 1269815"/>
                  <a:gd name="connsiteY20" fmla="*/ 286796 h 1888950"/>
                  <a:gd name="connsiteX21" fmla="*/ 86321 w 1269815"/>
                  <a:gd name="connsiteY21" fmla="*/ 310242 h 1888950"/>
                  <a:gd name="connsiteX22" fmla="*/ 78505 w 1269815"/>
                  <a:gd name="connsiteY22" fmla="*/ 357134 h 1888950"/>
                  <a:gd name="connsiteX23" fmla="*/ 70690 w 1269815"/>
                  <a:gd name="connsiteY23" fmla="*/ 380580 h 1888950"/>
                  <a:gd name="connsiteX24" fmla="*/ 62874 w 1269815"/>
                  <a:gd name="connsiteY24" fmla="*/ 411842 h 1888950"/>
                  <a:gd name="connsiteX25" fmla="*/ 55059 w 1269815"/>
                  <a:gd name="connsiteY25" fmla="*/ 450919 h 1888950"/>
                  <a:gd name="connsiteX26" fmla="*/ 47244 w 1269815"/>
                  <a:gd name="connsiteY26" fmla="*/ 497811 h 1888950"/>
                  <a:gd name="connsiteX27" fmla="*/ 31613 w 1269815"/>
                  <a:gd name="connsiteY27" fmla="*/ 521257 h 1888950"/>
                  <a:gd name="connsiteX28" fmla="*/ 23797 w 1269815"/>
                  <a:gd name="connsiteY28" fmla="*/ 669750 h 1888950"/>
                  <a:gd name="connsiteX29" fmla="*/ 15982 w 1269815"/>
                  <a:gd name="connsiteY29" fmla="*/ 716642 h 1888950"/>
                  <a:gd name="connsiteX30" fmla="*/ 31613 w 1269815"/>
                  <a:gd name="connsiteY30" fmla="*/ 1052703 h 1888950"/>
                  <a:gd name="connsiteX31" fmla="*/ 47244 w 1269815"/>
                  <a:gd name="connsiteY31" fmla="*/ 1162119 h 1888950"/>
                  <a:gd name="connsiteX32" fmla="*/ 55059 w 1269815"/>
                  <a:gd name="connsiteY32" fmla="*/ 1185565 h 1888950"/>
                  <a:gd name="connsiteX33" fmla="*/ 62874 w 1269815"/>
                  <a:gd name="connsiteY33" fmla="*/ 1248088 h 1888950"/>
                  <a:gd name="connsiteX34" fmla="*/ 70690 w 1269815"/>
                  <a:gd name="connsiteY34" fmla="*/ 1287165 h 1888950"/>
                  <a:gd name="connsiteX35" fmla="*/ 78505 w 1269815"/>
                  <a:gd name="connsiteY35" fmla="*/ 1365319 h 1888950"/>
                  <a:gd name="connsiteX36" fmla="*/ 94136 w 1269815"/>
                  <a:gd name="connsiteY36" fmla="*/ 1420027 h 1888950"/>
                  <a:gd name="connsiteX37" fmla="*/ 109767 w 1269815"/>
                  <a:gd name="connsiteY37" fmla="*/ 1505996 h 1888950"/>
                  <a:gd name="connsiteX38" fmla="*/ 125397 w 1269815"/>
                  <a:gd name="connsiteY38" fmla="*/ 1552888 h 1888950"/>
                  <a:gd name="connsiteX39" fmla="*/ 141028 w 1269815"/>
                  <a:gd name="connsiteY39" fmla="*/ 1607596 h 1888950"/>
                  <a:gd name="connsiteX40" fmla="*/ 148844 w 1269815"/>
                  <a:gd name="connsiteY40" fmla="*/ 1638857 h 1888950"/>
                  <a:gd name="connsiteX41" fmla="*/ 164474 w 1269815"/>
                  <a:gd name="connsiteY41" fmla="*/ 1662303 h 1888950"/>
                  <a:gd name="connsiteX42" fmla="*/ 172290 w 1269815"/>
                  <a:gd name="connsiteY42" fmla="*/ 1685750 h 1888950"/>
                  <a:gd name="connsiteX43" fmla="*/ 219182 w 1269815"/>
                  <a:gd name="connsiteY43" fmla="*/ 1748273 h 1888950"/>
                  <a:gd name="connsiteX44" fmla="*/ 226997 w 1269815"/>
                  <a:gd name="connsiteY44" fmla="*/ 1771719 h 1888950"/>
                  <a:gd name="connsiteX45" fmla="*/ 305151 w 1269815"/>
                  <a:gd name="connsiteY45" fmla="*/ 1834242 h 1888950"/>
                  <a:gd name="connsiteX46" fmla="*/ 328597 w 1269815"/>
                  <a:gd name="connsiteY46" fmla="*/ 1842057 h 1888950"/>
                  <a:gd name="connsiteX47" fmla="*/ 359859 w 1269815"/>
                  <a:gd name="connsiteY47" fmla="*/ 1857688 h 1888950"/>
                  <a:gd name="connsiteX48" fmla="*/ 391121 w 1269815"/>
                  <a:gd name="connsiteY48" fmla="*/ 1865503 h 1888950"/>
                  <a:gd name="connsiteX49" fmla="*/ 414567 w 1269815"/>
                  <a:gd name="connsiteY49" fmla="*/ 1873319 h 1888950"/>
                  <a:gd name="connsiteX50" fmla="*/ 500536 w 1269815"/>
                  <a:gd name="connsiteY50" fmla="*/ 1888950 h 1888950"/>
                  <a:gd name="connsiteX51" fmla="*/ 680290 w 1269815"/>
                  <a:gd name="connsiteY51" fmla="*/ 1881134 h 1888950"/>
                  <a:gd name="connsiteX52" fmla="*/ 703736 w 1269815"/>
                  <a:gd name="connsiteY52" fmla="*/ 1865503 h 1888950"/>
                  <a:gd name="connsiteX53" fmla="*/ 734997 w 1269815"/>
                  <a:gd name="connsiteY53" fmla="*/ 1842057 h 1888950"/>
                  <a:gd name="connsiteX54" fmla="*/ 774074 w 1269815"/>
                  <a:gd name="connsiteY54" fmla="*/ 1826427 h 1888950"/>
                  <a:gd name="connsiteX55" fmla="*/ 852228 w 1269815"/>
                  <a:gd name="connsiteY55" fmla="*/ 1763903 h 1888950"/>
                  <a:gd name="connsiteX56" fmla="*/ 875674 w 1269815"/>
                  <a:gd name="connsiteY56" fmla="*/ 1748273 h 1888950"/>
                  <a:gd name="connsiteX57" fmla="*/ 906936 w 1269815"/>
                  <a:gd name="connsiteY57" fmla="*/ 1732642 h 1888950"/>
                  <a:gd name="connsiteX58" fmla="*/ 930382 w 1269815"/>
                  <a:gd name="connsiteY58" fmla="*/ 1709196 h 1888950"/>
                  <a:gd name="connsiteX59" fmla="*/ 961644 w 1269815"/>
                  <a:gd name="connsiteY59" fmla="*/ 1693565 h 1888950"/>
                  <a:gd name="connsiteX60" fmla="*/ 985090 w 1269815"/>
                  <a:gd name="connsiteY60" fmla="*/ 1670119 h 1888950"/>
                  <a:gd name="connsiteX61" fmla="*/ 1016351 w 1269815"/>
                  <a:gd name="connsiteY61" fmla="*/ 1646673 h 1888950"/>
                  <a:gd name="connsiteX62" fmla="*/ 1063244 w 1269815"/>
                  <a:gd name="connsiteY62" fmla="*/ 1615411 h 1888950"/>
                  <a:gd name="connsiteX63" fmla="*/ 1110136 w 1269815"/>
                  <a:gd name="connsiteY63" fmla="*/ 1568519 h 1888950"/>
                  <a:gd name="connsiteX64" fmla="*/ 1125767 w 1269815"/>
                  <a:gd name="connsiteY64" fmla="*/ 1545073 h 1888950"/>
                  <a:gd name="connsiteX65" fmla="*/ 1180474 w 1269815"/>
                  <a:gd name="connsiteY65" fmla="*/ 1490365 h 1888950"/>
                  <a:gd name="connsiteX66" fmla="*/ 1211736 w 1269815"/>
                  <a:gd name="connsiteY66" fmla="*/ 1443473 h 1888950"/>
                  <a:gd name="connsiteX67" fmla="*/ 1258628 w 1269815"/>
                  <a:gd name="connsiteY67" fmla="*/ 1334057 h 1888950"/>
                  <a:gd name="connsiteX68" fmla="*/ 1266444 w 1269815"/>
                  <a:gd name="connsiteY68" fmla="*/ 1302796 h 1888950"/>
                  <a:gd name="connsiteX69" fmla="*/ 1250813 w 1269815"/>
                  <a:gd name="connsiteY69" fmla="*/ 1029257 h 1888950"/>
                  <a:gd name="connsiteX70" fmla="*/ 1242997 w 1269815"/>
                  <a:gd name="connsiteY70" fmla="*/ 1005811 h 1888950"/>
                  <a:gd name="connsiteX71" fmla="*/ 1227367 w 1269815"/>
                  <a:gd name="connsiteY71" fmla="*/ 919842 h 1888950"/>
                  <a:gd name="connsiteX72" fmla="*/ 1211736 w 1269815"/>
                  <a:gd name="connsiteY72" fmla="*/ 857319 h 1888950"/>
                  <a:gd name="connsiteX73" fmla="*/ 1211736 w 1269815"/>
                  <a:gd name="connsiteY73" fmla="*/ 536888 h 1888950"/>
                  <a:gd name="connsiteX74" fmla="*/ 1219551 w 1269815"/>
                  <a:gd name="connsiteY74" fmla="*/ 474365 h 1888950"/>
                  <a:gd name="connsiteX75" fmla="*/ 1227367 w 1269815"/>
                  <a:gd name="connsiteY75" fmla="*/ 450919 h 1888950"/>
                  <a:gd name="connsiteX76" fmla="*/ 1242997 w 1269815"/>
                  <a:gd name="connsiteY76" fmla="*/ 427473 h 188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269815" h="1888950">
                    <a:moveTo>
                      <a:pt x="1242997" y="427473"/>
                    </a:moveTo>
                    <a:lnTo>
                      <a:pt x="1242997" y="427473"/>
                    </a:lnTo>
                    <a:cubicBezTo>
                      <a:pt x="1235182" y="406632"/>
                      <a:pt x="1228761" y="385213"/>
                      <a:pt x="1219551" y="364950"/>
                    </a:cubicBezTo>
                    <a:cubicBezTo>
                      <a:pt x="1215664" y="356399"/>
                      <a:pt x="1208122" y="349904"/>
                      <a:pt x="1203921" y="341503"/>
                    </a:cubicBezTo>
                    <a:cubicBezTo>
                      <a:pt x="1192281" y="318223"/>
                      <a:pt x="1199986" y="309560"/>
                      <a:pt x="1180474" y="286796"/>
                    </a:cubicBezTo>
                    <a:cubicBezTo>
                      <a:pt x="1171997" y="276906"/>
                      <a:pt x="1159633" y="271165"/>
                      <a:pt x="1149213" y="263350"/>
                    </a:cubicBezTo>
                    <a:cubicBezTo>
                      <a:pt x="1112741" y="208642"/>
                      <a:pt x="1133582" y="226877"/>
                      <a:pt x="1094505" y="200827"/>
                    </a:cubicBezTo>
                    <a:cubicBezTo>
                      <a:pt x="1084085" y="185196"/>
                      <a:pt x="1078273" y="165205"/>
                      <a:pt x="1063244" y="153934"/>
                    </a:cubicBezTo>
                    <a:cubicBezTo>
                      <a:pt x="1011209" y="114908"/>
                      <a:pt x="1053205" y="144730"/>
                      <a:pt x="992905" y="107042"/>
                    </a:cubicBezTo>
                    <a:cubicBezTo>
                      <a:pt x="984940" y="102064"/>
                      <a:pt x="978254" y="94709"/>
                      <a:pt x="969459" y="91411"/>
                    </a:cubicBezTo>
                    <a:cubicBezTo>
                      <a:pt x="957021" y="86747"/>
                      <a:pt x="943408" y="86201"/>
                      <a:pt x="930382" y="83596"/>
                    </a:cubicBezTo>
                    <a:cubicBezTo>
                      <a:pt x="888856" y="55911"/>
                      <a:pt x="924460" y="75015"/>
                      <a:pt x="860044" y="60150"/>
                    </a:cubicBezTo>
                    <a:cubicBezTo>
                      <a:pt x="841564" y="55885"/>
                      <a:pt x="823463" y="50097"/>
                      <a:pt x="805336" y="44519"/>
                    </a:cubicBezTo>
                    <a:cubicBezTo>
                      <a:pt x="789588" y="39674"/>
                      <a:pt x="774428" y="32884"/>
                      <a:pt x="758444" y="28888"/>
                    </a:cubicBezTo>
                    <a:cubicBezTo>
                      <a:pt x="732670" y="22444"/>
                      <a:pt x="680290" y="13257"/>
                      <a:pt x="680290" y="13257"/>
                    </a:cubicBezTo>
                    <a:cubicBezTo>
                      <a:pt x="473854" y="18173"/>
                      <a:pt x="442969" y="0"/>
                      <a:pt x="312967" y="28888"/>
                    </a:cubicBezTo>
                    <a:cubicBezTo>
                      <a:pt x="306216" y="30388"/>
                      <a:pt x="266966" y="39682"/>
                      <a:pt x="258259" y="44519"/>
                    </a:cubicBezTo>
                    <a:cubicBezTo>
                      <a:pt x="227729" y="61480"/>
                      <a:pt x="183754" y="93752"/>
                      <a:pt x="164474" y="122673"/>
                    </a:cubicBezTo>
                    <a:cubicBezTo>
                      <a:pt x="159264" y="130488"/>
                      <a:pt x="153342" y="137873"/>
                      <a:pt x="148844" y="146119"/>
                    </a:cubicBezTo>
                    <a:cubicBezTo>
                      <a:pt x="137686" y="166575"/>
                      <a:pt x="117582" y="208642"/>
                      <a:pt x="117582" y="208642"/>
                    </a:cubicBezTo>
                    <a:cubicBezTo>
                      <a:pt x="105770" y="255890"/>
                      <a:pt x="113164" y="229710"/>
                      <a:pt x="94136" y="286796"/>
                    </a:cubicBezTo>
                    <a:cubicBezTo>
                      <a:pt x="91531" y="294611"/>
                      <a:pt x="87675" y="302116"/>
                      <a:pt x="86321" y="310242"/>
                    </a:cubicBezTo>
                    <a:cubicBezTo>
                      <a:pt x="83716" y="325873"/>
                      <a:pt x="81943" y="341665"/>
                      <a:pt x="78505" y="357134"/>
                    </a:cubicBezTo>
                    <a:cubicBezTo>
                      <a:pt x="76718" y="365176"/>
                      <a:pt x="72953" y="372659"/>
                      <a:pt x="70690" y="380580"/>
                    </a:cubicBezTo>
                    <a:cubicBezTo>
                      <a:pt x="67739" y="390908"/>
                      <a:pt x="65204" y="401356"/>
                      <a:pt x="62874" y="411842"/>
                    </a:cubicBezTo>
                    <a:cubicBezTo>
                      <a:pt x="59992" y="424809"/>
                      <a:pt x="57435" y="437850"/>
                      <a:pt x="55059" y="450919"/>
                    </a:cubicBezTo>
                    <a:cubicBezTo>
                      <a:pt x="52224" y="466510"/>
                      <a:pt x="52255" y="482778"/>
                      <a:pt x="47244" y="497811"/>
                    </a:cubicBezTo>
                    <a:cubicBezTo>
                      <a:pt x="44274" y="506722"/>
                      <a:pt x="36823" y="513442"/>
                      <a:pt x="31613" y="521257"/>
                    </a:cubicBezTo>
                    <a:cubicBezTo>
                      <a:pt x="29008" y="570755"/>
                      <a:pt x="27750" y="620342"/>
                      <a:pt x="23797" y="669750"/>
                    </a:cubicBezTo>
                    <a:cubicBezTo>
                      <a:pt x="22533" y="685546"/>
                      <a:pt x="15982" y="700796"/>
                      <a:pt x="15982" y="716642"/>
                    </a:cubicBezTo>
                    <a:cubicBezTo>
                      <a:pt x="15982" y="999821"/>
                      <a:pt x="0" y="926263"/>
                      <a:pt x="31613" y="1052703"/>
                    </a:cubicBezTo>
                    <a:cubicBezTo>
                      <a:pt x="36477" y="1096484"/>
                      <a:pt x="37289" y="1122298"/>
                      <a:pt x="47244" y="1162119"/>
                    </a:cubicBezTo>
                    <a:cubicBezTo>
                      <a:pt x="49242" y="1170111"/>
                      <a:pt x="52454" y="1177750"/>
                      <a:pt x="55059" y="1185565"/>
                    </a:cubicBezTo>
                    <a:cubicBezTo>
                      <a:pt x="57664" y="1206406"/>
                      <a:pt x="59680" y="1227329"/>
                      <a:pt x="62874" y="1248088"/>
                    </a:cubicBezTo>
                    <a:cubicBezTo>
                      <a:pt x="64894" y="1261217"/>
                      <a:pt x="68934" y="1273998"/>
                      <a:pt x="70690" y="1287165"/>
                    </a:cubicBezTo>
                    <a:cubicBezTo>
                      <a:pt x="74150" y="1313117"/>
                      <a:pt x="74802" y="1339401"/>
                      <a:pt x="78505" y="1365319"/>
                    </a:cubicBezTo>
                    <a:cubicBezTo>
                      <a:pt x="80957" y="1382484"/>
                      <a:pt x="88571" y="1403331"/>
                      <a:pt x="94136" y="1420027"/>
                    </a:cubicBezTo>
                    <a:cubicBezTo>
                      <a:pt x="99642" y="1458568"/>
                      <a:pt x="99715" y="1472490"/>
                      <a:pt x="109767" y="1505996"/>
                    </a:cubicBezTo>
                    <a:cubicBezTo>
                      <a:pt x="114501" y="1521777"/>
                      <a:pt x="121401" y="1536904"/>
                      <a:pt x="125397" y="1552888"/>
                    </a:cubicBezTo>
                    <a:cubicBezTo>
                      <a:pt x="149828" y="1650605"/>
                      <a:pt x="118606" y="1529122"/>
                      <a:pt x="141028" y="1607596"/>
                    </a:cubicBezTo>
                    <a:cubicBezTo>
                      <a:pt x="143979" y="1617924"/>
                      <a:pt x="144613" y="1628984"/>
                      <a:pt x="148844" y="1638857"/>
                    </a:cubicBezTo>
                    <a:cubicBezTo>
                      <a:pt x="152544" y="1647490"/>
                      <a:pt x="160274" y="1653902"/>
                      <a:pt x="164474" y="1662303"/>
                    </a:cubicBezTo>
                    <a:cubicBezTo>
                      <a:pt x="168158" y="1669672"/>
                      <a:pt x="167867" y="1678800"/>
                      <a:pt x="172290" y="1685750"/>
                    </a:cubicBezTo>
                    <a:cubicBezTo>
                      <a:pt x="186276" y="1707728"/>
                      <a:pt x="219182" y="1748273"/>
                      <a:pt x="219182" y="1748273"/>
                    </a:cubicBezTo>
                    <a:cubicBezTo>
                      <a:pt x="221787" y="1756088"/>
                      <a:pt x="222209" y="1765015"/>
                      <a:pt x="226997" y="1771719"/>
                    </a:cubicBezTo>
                    <a:cubicBezTo>
                      <a:pt x="240335" y="1790392"/>
                      <a:pt x="285780" y="1827785"/>
                      <a:pt x="305151" y="1834242"/>
                    </a:cubicBezTo>
                    <a:cubicBezTo>
                      <a:pt x="312966" y="1836847"/>
                      <a:pt x="321025" y="1838812"/>
                      <a:pt x="328597" y="1842057"/>
                    </a:cubicBezTo>
                    <a:cubicBezTo>
                      <a:pt x="339306" y="1846646"/>
                      <a:pt x="348950" y="1853597"/>
                      <a:pt x="359859" y="1857688"/>
                    </a:cubicBezTo>
                    <a:cubicBezTo>
                      <a:pt x="369916" y="1861459"/>
                      <a:pt x="380793" y="1862552"/>
                      <a:pt x="391121" y="1865503"/>
                    </a:cubicBezTo>
                    <a:cubicBezTo>
                      <a:pt x="399042" y="1867766"/>
                      <a:pt x="406575" y="1871321"/>
                      <a:pt x="414567" y="1873319"/>
                    </a:cubicBezTo>
                    <a:cubicBezTo>
                      <a:pt x="436400" y="1878777"/>
                      <a:pt x="479648" y="1885468"/>
                      <a:pt x="500536" y="1888950"/>
                    </a:cubicBezTo>
                    <a:cubicBezTo>
                      <a:pt x="560454" y="1886345"/>
                      <a:pt x="620711" y="1888009"/>
                      <a:pt x="680290" y="1881134"/>
                    </a:cubicBezTo>
                    <a:cubicBezTo>
                      <a:pt x="689621" y="1880057"/>
                      <a:pt x="696093" y="1870963"/>
                      <a:pt x="703736" y="1865503"/>
                    </a:cubicBezTo>
                    <a:cubicBezTo>
                      <a:pt x="714335" y="1857932"/>
                      <a:pt x="723611" y="1848383"/>
                      <a:pt x="734997" y="1842057"/>
                    </a:cubicBezTo>
                    <a:cubicBezTo>
                      <a:pt x="747261" y="1835244"/>
                      <a:pt x="761048" y="1831637"/>
                      <a:pt x="774074" y="1826427"/>
                    </a:cubicBezTo>
                    <a:cubicBezTo>
                      <a:pt x="818618" y="1781883"/>
                      <a:pt x="793077" y="1803337"/>
                      <a:pt x="852228" y="1763903"/>
                    </a:cubicBezTo>
                    <a:cubicBezTo>
                      <a:pt x="860043" y="1758693"/>
                      <a:pt x="867273" y="1752474"/>
                      <a:pt x="875674" y="1748273"/>
                    </a:cubicBezTo>
                    <a:cubicBezTo>
                      <a:pt x="886095" y="1743063"/>
                      <a:pt x="897455" y="1739414"/>
                      <a:pt x="906936" y="1732642"/>
                    </a:cubicBezTo>
                    <a:cubicBezTo>
                      <a:pt x="915930" y="1726218"/>
                      <a:pt x="921388" y="1715620"/>
                      <a:pt x="930382" y="1709196"/>
                    </a:cubicBezTo>
                    <a:cubicBezTo>
                      <a:pt x="939863" y="1702424"/>
                      <a:pt x="952163" y="1700337"/>
                      <a:pt x="961644" y="1693565"/>
                    </a:cubicBezTo>
                    <a:cubicBezTo>
                      <a:pt x="970638" y="1687141"/>
                      <a:pt x="976698" y="1677312"/>
                      <a:pt x="985090" y="1670119"/>
                    </a:cubicBezTo>
                    <a:cubicBezTo>
                      <a:pt x="994980" y="1661642"/>
                      <a:pt x="1005680" y="1654143"/>
                      <a:pt x="1016351" y="1646673"/>
                    </a:cubicBezTo>
                    <a:cubicBezTo>
                      <a:pt x="1031741" y="1635900"/>
                      <a:pt x="1049960" y="1628695"/>
                      <a:pt x="1063244" y="1615411"/>
                    </a:cubicBezTo>
                    <a:cubicBezTo>
                      <a:pt x="1078875" y="1599780"/>
                      <a:pt x="1097874" y="1586911"/>
                      <a:pt x="1110136" y="1568519"/>
                    </a:cubicBezTo>
                    <a:cubicBezTo>
                      <a:pt x="1115346" y="1560704"/>
                      <a:pt x="1119483" y="1552055"/>
                      <a:pt x="1125767" y="1545073"/>
                    </a:cubicBezTo>
                    <a:cubicBezTo>
                      <a:pt x="1143019" y="1525904"/>
                      <a:pt x="1180474" y="1490365"/>
                      <a:pt x="1180474" y="1490365"/>
                    </a:cubicBezTo>
                    <a:cubicBezTo>
                      <a:pt x="1200514" y="1430249"/>
                      <a:pt x="1170754" y="1507874"/>
                      <a:pt x="1211736" y="1443473"/>
                    </a:cubicBezTo>
                    <a:cubicBezTo>
                      <a:pt x="1230157" y="1414525"/>
                      <a:pt x="1249918" y="1368893"/>
                      <a:pt x="1258628" y="1334057"/>
                    </a:cubicBezTo>
                    <a:lnTo>
                      <a:pt x="1266444" y="1302796"/>
                    </a:lnTo>
                    <a:cubicBezTo>
                      <a:pt x="1263996" y="1231806"/>
                      <a:pt x="1269815" y="1114765"/>
                      <a:pt x="1250813" y="1029257"/>
                    </a:cubicBezTo>
                    <a:cubicBezTo>
                      <a:pt x="1249026" y="1021215"/>
                      <a:pt x="1245602" y="1013626"/>
                      <a:pt x="1242997" y="1005811"/>
                    </a:cubicBezTo>
                    <a:cubicBezTo>
                      <a:pt x="1238211" y="977095"/>
                      <a:pt x="1233920" y="948237"/>
                      <a:pt x="1227367" y="919842"/>
                    </a:cubicBezTo>
                    <a:cubicBezTo>
                      <a:pt x="1222537" y="898910"/>
                      <a:pt x="1211736" y="857319"/>
                      <a:pt x="1211736" y="857319"/>
                    </a:cubicBezTo>
                    <a:cubicBezTo>
                      <a:pt x="1196975" y="709703"/>
                      <a:pt x="1199701" y="771575"/>
                      <a:pt x="1211736" y="536888"/>
                    </a:cubicBezTo>
                    <a:cubicBezTo>
                      <a:pt x="1212812" y="515912"/>
                      <a:pt x="1215794" y="495029"/>
                      <a:pt x="1219551" y="474365"/>
                    </a:cubicBezTo>
                    <a:cubicBezTo>
                      <a:pt x="1221025" y="466260"/>
                      <a:pt x="1226202" y="459074"/>
                      <a:pt x="1227367" y="450919"/>
                    </a:cubicBezTo>
                    <a:cubicBezTo>
                      <a:pt x="1228841" y="440603"/>
                      <a:pt x="1240392" y="431381"/>
                      <a:pt x="1242997" y="427473"/>
                    </a:cubicBezTo>
                    <a:close/>
                  </a:path>
                </a:pathLst>
              </a:custGeom>
              <a:solidFill>
                <a:schemeClr val="tx1">
                  <a:alpha val="1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26252D5-5E90-1142-B1C0-5B70557B6A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2732" y="3435990"/>
                <a:ext cx="57606" cy="576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A63DDC0-AB3F-644C-8ED7-EE9C8D068C40}"/>
                </a:ext>
              </a:extLst>
            </p:cNvPr>
            <p:cNvSpPr txBox="1"/>
            <p:nvPr/>
          </p:nvSpPr>
          <p:spPr>
            <a:xfrm>
              <a:off x="6476652" y="4414417"/>
              <a:ext cx="54053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cs typeface="Times New Roman" pitchFamily="18" charset="0"/>
                </a:rPr>
                <a:t>1 </a:t>
              </a:r>
              <a:r>
                <a:rPr lang="fr-CH" i="1" dirty="0" err="1">
                  <a:cs typeface="Times New Roman" pitchFamily="18" charset="0"/>
                </a:rPr>
                <a:t>kN</a:t>
              </a:r>
              <a:endParaRPr lang="fr-CH" i="1" dirty="0"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1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6952ACD-4307-CD47-BFC1-66E26D3446CE}"/>
              </a:ext>
            </a:extLst>
          </p:cNvPr>
          <p:cNvSpPr txBox="1"/>
          <p:nvPr/>
        </p:nvSpPr>
        <p:spPr>
          <a:xfrm>
            <a:off x="3842871" y="3449748"/>
            <a:ext cx="1298864" cy="71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Statiquement équivalent à</a:t>
            </a:r>
          </a:p>
          <a:p>
            <a:pPr algn="ctr"/>
            <a:r>
              <a:rPr lang="fr-FR" i="1" dirty="0"/>
              <a:t>(                 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192A8D-B916-754E-B5FA-A60F4CE51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6198"/>
            <a:ext cx="7726363" cy="1728152"/>
          </a:xfrm>
        </p:spPr>
        <p:txBody>
          <a:bodyPr/>
          <a:lstStyle/>
          <a:p>
            <a:r>
              <a:rPr lang="fr-CH" dirty="0"/>
              <a:t>Définition d’ «équivalence statique»</a:t>
            </a:r>
          </a:p>
          <a:p>
            <a:pPr lvl="1"/>
            <a:r>
              <a:rPr lang="fr-CH" dirty="0"/>
              <a:t>Deux groupes des forces sont </a:t>
            </a:r>
            <a:r>
              <a:rPr lang="fr-CH" b="1" dirty="0">
                <a:solidFill>
                  <a:schemeClr val="tx1">
                    <a:lumMod val="50000"/>
                  </a:schemeClr>
                </a:solidFill>
              </a:rPr>
              <a:t>statiquement équivalents </a:t>
            </a:r>
            <a:r>
              <a:rPr lang="fr-CH" dirty="0"/>
              <a:t>s’ils ont le même effet global sur un solide du point de vue de la statique et en particulier de l’équilibre</a:t>
            </a:r>
          </a:p>
          <a:p>
            <a:r>
              <a:rPr lang="fr-CH" dirty="0"/>
              <a:t>Exemple: principe du parallélogramme</a:t>
            </a:r>
          </a:p>
          <a:p>
            <a:pPr lvl="1"/>
            <a:r>
              <a:rPr lang="fr-CH" i="1" dirty="0"/>
              <a:t>Le principe du parallélogramme s’applique tant aux forces qu’aux moments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1CE3-249A-F042-9C19-ADFA86B2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Equivalence statique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29DD-A90C-AB48-9875-2CEA633F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A3999-2E71-FE4F-836B-0D95AE34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8CFBA-1438-4A45-BE8D-CD4458FA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535EE4-6100-9245-AD63-D647882FB838}"/>
              </a:ext>
            </a:extLst>
          </p:cNvPr>
          <p:cNvGrpSpPr/>
          <p:nvPr/>
        </p:nvGrpSpPr>
        <p:grpSpPr>
          <a:xfrm>
            <a:off x="1672191" y="2933789"/>
            <a:ext cx="1860238" cy="2015654"/>
            <a:chOff x="107504" y="1484784"/>
            <a:chExt cx="3362527" cy="3523727"/>
          </a:xfrm>
        </p:grpSpPr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id="{E2F90F0F-1849-AB43-8E79-FAE4B6B4F851}"/>
                </a:ext>
              </a:extLst>
            </p:cNvPr>
            <p:cNvGrpSpPr/>
            <p:nvPr/>
          </p:nvGrpSpPr>
          <p:grpSpPr>
            <a:xfrm>
              <a:off x="539552" y="1484784"/>
              <a:ext cx="2930479" cy="3142667"/>
              <a:chOff x="539552" y="1484784"/>
              <a:chExt cx="2930479" cy="3142667"/>
            </a:xfrm>
          </p:grpSpPr>
          <p:pic>
            <p:nvPicPr>
              <p:cNvPr id="15" name="Picture 14" descr="Grid.jpg">
                <a:extLst>
                  <a:ext uri="{FF2B5EF4-FFF2-40B4-BE49-F238E27FC236}">
                    <a16:creationId xmlns:a16="http://schemas.microsoft.com/office/drawing/2014/main" id="{58C6D9F7-8F3D-C741-B4D7-F36546CFF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30000"/>
              </a:blip>
              <a:srcRect r="59706" b="39759"/>
              <a:stretch>
                <a:fillRect/>
              </a:stretch>
            </p:blipFill>
            <p:spPr>
              <a:xfrm>
                <a:off x="539552" y="1484784"/>
                <a:ext cx="2930479" cy="2923093"/>
              </a:xfrm>
              <a:prstGeom prst="rect">
                <a:avLst/>
              </a:prstGeom>
            </p:spPr>
          </p:pic>
          <p:pic>
            <p:nvPicPr>
              <p:cNvPr id="16" name="Picture 15" descr="Grid.jpg">
                <a:extLst>
                  <a:ext uri="{FF2B5EF4-FFF2-40B4-BE49-F238E27FC236}">
                    <a16:creationId xmlns:a16="http://schemas.microsoft.com/office/drawing/2014/main" id="{765AAB23-B72D-3E45-ACB7-52D2F278C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30000"/>
              </a:blip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46060F43-09AA-154C-878A-8102228886F2}"/>
                </a:ext>
              </a:extLst>
            </p:cNvPr>
            <p:cNvGrpSpPr/>
            <p:nvPr/>
          </p:nvGrpSpPr>
          <p:grpSpPr>
            <a:xfrm>
              <a:off x="107504" y="3851756"/>
              <a:ext cx="1007338" cy="945396"/>
              <a:chOff x="107504" y="4005064"/>
              <a:chExt cx="1007338" cy="94539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BF7AB2F-9CCE-0645-B0DE-E4A09A21BB0E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2DF6EC8-8CDD-B447-9B63-C7ABBCD7A964}"/>
                  </a:ext>
                </a:extLst>
              </p:cNvPr>
              <p:cNvCxnSpPr/>
              <p:nvPr/>
            </p:nvCxnSpPr>
            <p:spPr>
              <a:xfrm flipH="1" flipV="1">
                <a:off x="428189" y="4089188"/>
                <a:ext cx="8384" cy="5844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41E2B0-FA9A-4F4C-BDE8-610EFA2454F0}"/>
                  </a:ext>
                </a:extLst>
              </p:cNvPr>
              <p:cNvSpPr txBox="1"/>
              <p:nvPr/>
            </p:nvSpPr>
            <p:spPr>
              <a:xfrm>
                <a:off x="827584" y="4581128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4FF46A-6225-C649-A497-7970B922FE42}"/>
                  </a:ext>
                </a:extLst>
              </p:cNvPr>
              <p:cNvSpPr txBox="1"/>
              <p:nvPr/>
            </p:nvSpPr>
            <p:spPr>
              <a:xfrm>
                <a:off x="107504" y="4005064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B5BE5-3914-4743-B997-965F878399BC}"/>
                </a:ext>
              </a:extLst>
            </p:cNvPr>
            <p:cNvSpPr txBox="1"/>
            <p:nvPr/>
          </p:nvSpPr>
          <p:spPr>
            <a:xfrm>
              <a:off x="2419575" y="463917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1kN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51B3B6-8979-2F4E-A241-12E5913063A3}"/>
              </a:ext>
            </a:extLst>
          </p:cNvPr>
          <p:cNvCxnSpPr/>
          <p:nvPr/>
        </p:nvCxnSpPr>
        <p:spPr>
          <a:xfrm rot="5400000" flipH="1" flipV="1">
            <a:off x="2165860" y="3218454"/>
            <a:ext cx="559954" cy="53758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CDC01B-A947-E44F-99F3-482FEB492C83}"/>
              </a:ext>
            </a:extLst>
          </p:cNvPr>
          <p:cNvCxnSpPr/>
          <p:nvPr/>
        </p:nvCxnSpPr>
        <p:spPr>
          <a:xfrm>
            <a:off x="2172282" y="3767223"/>
            <a:ext cx="557213" cy="27622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D9A812-DA88-0E44-867A-1F4B8CDF7FFD}"/>
              </a:ext>
            </a:extLst>
          </p:cNvPr>
          <p:cNvGrpSpPr/>
          <p:nvPr/>
        </p:nvGrpSpPr>
        <p:grpSpPr>
          <a:xfrm>
            <a:off x="5262593" y="2932583"/>
            <a:ext cx="1860238" cy="2015654"/>
            <a:chOff x="107504" y="1484784"/>
            <a:chExt cx="3362527" cy="3523727"/>
          </a:xfrm>
        </p:grpSpPr>
        <p:grpSp>
          <p:nvGrpSpPr>
            <p:cNvPr id="20" name="Group 27">
              <a:extLst>
                <a:ext uri="{FF2B5EF4-FFF2-40B4-BE49-F238E27FC236}">
                  <a16:creationId xmlns:a16="http://schemas.microsoft.com/office/drawing/2014/main" id="{78389421-4D2F-814A-9CAC-C94DAE362446}"/>
                </a:ext>
              </a:extLst>
            </p:cNvPr>
            <p:cNvGrpSpPr/>
            <p:nvPr/>
          </p:nvGrpSpPr>
          <p:grpSpPr>
            <a:xfrm>
              <a:off x="539552" y="1484784"/>
              <a:ext cx="2930479" cy="3142667"/>
              <a:chOff x="539552" y="1484784"/>
              <a:chExt cx="2930479" cy="3142667"/>
            </a:xfrm>
          </p:grpSpPr>
          <p:pic>
            <p:nvPicPr>
              <p:cNvPr id="27" name="Picture 26" descr="Grid.jpg">
                <a:extLst>
                  <a:ext uri="{FF2B5EF4-FFF2-40B4-BE49-F238E27FC236}">
                    <a16:creationId xmlns:a16="http://schemas.microsoft.com/office/drawing/2014/main" id="{F160B2DD-F1D1-B847-9E42-B6C939DB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30000"/>
              </a:blip>
              <a:srcRect r="59706" b="39759"/>
              <a:stretch>
                <a:fillRect/>
              </a:stretch>
            </p:blipFill>
            <p:spPr>
              <a:xfrm>
                <a:off x="539552" y="1484784"/>
                <a:ext cx="2930479" cy="2923093"/>
              </a:xfrm>
              <a:prstGeom prst="rect">
                <a:avLst/>
              </a:prstGeom>
            </p:spPr>
          </p:pic>
          <p:pic>
            <p:nvPicPr>
              <p:cNvPr id="28" name="Picture 27" descr="Grid.jpg">
                <a:extLst>
                  <a:ext uri="{FF2B5EF4-FFF2-40B4-BE49-F238E27FC236}">
                    <a16:creationId xmlns:a16="http://schemas.microsoft.com/office/drawing/2014/main" id="{71D98153-4F4F-1743-B1F7-521075069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30000"/>
              </a:blip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1C1ACB0-24DA-494E-931C-B43B29F756FD}"/>
                </a:ext>
              </a:extLst>
            </p:cNvPr>
            <p:cNvGrpSpPr/>
            <p:nvPr/>
          </p:nvGrpSpPr>
          <p:grpSpPr>
            <a:xfrm>
              <a:off x="107504" y="3851756"/>
              <a:ext cx="1007338" cy="945396"/>
              <a:chOff x="107504" y="4005064"/>
              <a:chExt cx="1007338" cy="94539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F08C8BE-5FF2-8A44-A721-D41E667D9DCE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BD29460-3A0D-1E4E-887E-D0AF1B4571A1}"/>
                  </a:ext>
                </a:extLst>
              </p:cNvPr>
              <p:cNvCxnSpPr/>
              <p:nvPr/>
            </p:nvCxnSpPr>
            <p:spPr>
              <a:xfrm flipH="1" flipV="1">
                <a:off x="428189" y="4089188"/>
                <a:ext cx="8384" cy="5844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4C241D-27BC-FE4F-A365-6FFF3A378347}"/>
                  </a:ext>
                </a:extLst>
              </p:cNvPr>
              <p:cNvSpPr txBox="1"/>
              <p:nvPr/>
            </p:nvSpPr>
            <p:spPr>
              <a:xfrm>
                <a:off x="827584" y="4581128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751E94-A78C-F346-AA5D-BD84577E0E32}"/>
                  </a:ext>
                </a:extLst>
              </p:cNvPr>
              <p:cNvSpPr txBox="1"/>
              <p:nvPr/>
            </p:nvSpPr>
            <p:spPr>
              <a:xfrm>
                <a:off x="107504" y="4005064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39401B-28C8-E54F-BA5F-BB60F53F9D80}"/>
                </a:ext>
              </a:extLst>
            </p:cNvPr>
            <p:cNvSpPr txBox="1"/>
            <p:nvPr/>
          </p:nvSpPr>
          <p:spPr>
            <a:xfrm>
              <a:off x="2419575" y="463917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1kN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85346E-EB4E-AC41-858B-095F5B3BAEBF}"/>
              </a:ext>
            </a:extLst>
          </p:cNvPr>
          <p:cNvCxnSpPr/>
          <p:nvPr/>
        </p:nvCxnSpPr>
        <p:spPr>
          <a:xfrm rot="5400000" flipH="1" flipV="1">
            <a:off x="5756262" y="3217248"/>
            <a:ext cx="559954" cy="537585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7EC8BB-6A58-2041-A89E-ED5A9A2C8A1F}"/>
              </a:ext>
            </a:extLst>
          </p:cNvPr>
          <p:cNvCxnSpPr/>
          <p:nvPr/>
        </p:nvCxnSpPr>
        <p:spPr>
          <a:xfrm>
            <a:off x="5762684" y="3766017"/>
            <a:ext cx="557213" cy="276225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1D1261FA-7ACC-F94F-8DC4-0C0A1E86B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443818"/>
              </p:ext>
            </p:extLst>
          </p:nvPr>
        </p:nvGraphicFramePr>
        <p:xfrm>
          <a:off x="2512728" y="2784897"/>
          <a:ext cx="292987" cy="397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" name="Equation" r:id="rId5" imgW="177646" imgH="241091" progId="Equation.3">
                  <p:embed/>
                </p:oleObj>
              </mc:Choice>
              <mc:Fallback>
                <p:oleObj name="Equation" r:id="rId5" imgW="177646" imgH="241091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728" y="2784897"/>
                        <a:ext cx="292987" cy="397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>
            <a:extLst>
              <a:ext uri="{FF2B5EF4-FFF2-40B4-BE49-F238E27FC236}">
                <a16:creationId xmlns:a16="http://schemas.microsoft.com/office/drawing/2014/main" id="{C2CA4A38-5E7D-8D49-831E-35F2286DB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618345"/>
              </p:ext>
            </p:extLst>
          </p:nvPr>
        </p:nvGraphicFramePr>
        <p:xfrm>
          <a:off x="2470588" y="4048447"/>
          <a:ext cx="292833" cy="370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2" name="Equation" r:id="rId7" imgW="190417" imgH="241195" progId="Equation.3">
                  <p:embed/>
                </p:oleObj>
              </mc:Choice>
              <mc:Fallback>
                <p:oleObj name="Equation" r:id="rId7" imgW="190417" imgH="241195" progId="Equation.3">
                  <p:embed/>
                  <p:pic>
                    <p:nvPicPr>
                      <p:cNvPr id="337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588" y="4048447"/>
                        <a:ext cx="292833" cy="3709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95BDB-3F30-FE41-85E4-A53877C0A8E2}"/>
              </a:ext>
            </a:extLst>
          </p:cNvPr>
          <p:cNvCxnSpPr/>
          <p:nvPr/>
        </p:nvCxnSpPr>
        <p:spPr>
          <a:xfrm>
            <a:off x="6305611" y="3213556"/>
            <a:ext cx="557213" cy="276225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4CA5CE-6854-7D43-A355-7041221204AD}"/>
              </a:ext>
            </a:extLst>
          </p:cNvPr>
          <p:cNvCxnSpPr/>
          <p:nvPr/>
        </p:nvCxnSpPr>
        <p:spPr>
          <a:xfrm rot="5400000" flipH="1" flipV="1">
            <a:off x="6323003" y="3469652"/>
            <a:ext cx="559954" cy="537585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17D9F5-60AD-2E4F-867F-F7D0F06B6EBA}"/>
              </a:ext>
            </a:extLst>
          </p:cNvPr>
          <p:cNvCxnSpPr/>
          <p:nvPr/>
        </p:nvCxnSpPr>
        <p:spPr>
          <a:xfrm flipV="1">
            <a:off x="5776951" y="3480267"/>
            <a:ext cx="1062038" cy="29527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4">
            <a:extLst>
              <a:ext uri="{FF2B5EF4-FFF2-40B4-BE49-F238E27FC236}">
                <a16:creationId xmlns:a16="http://schemas.microsoft.com/office/drawing/2014/main" id="{6568CBD2-9835-7343-808C-E4ABB1491D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917553"/>
              </p:ext>
            </p:extLst>
          </p:nvPr>
        </p:nvGraphicFramePr>
        <p:xfrm>
          <a:off x="6854143" y="3126565"/>
          <a:ext cx="278194" cy="370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" name="Equation" r:id="rId9" imgW="152268" imgH="203024" progId="Equation.3">
                  <p:embed/>
                </p:oleObj>
              </mc:Choice>
              <mc:Fallback>
                <p:oleObj name="Equation" r:id="rId9" imgW="152268" imgH="203024" progId="Equation.3">
                  <p:embed/>
                  <p:pic>
                    <p:nvPicPr>
                      <p:cNvPr id="337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143" y="3126565"/>
                        <a:ext cx="278194" cy="370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5">
            <a:extLst>
              <a:ext uri="{FF2B5EF4-FFF2-40B4-BE49-F238E27FC236}">
                <a16:creationId xmlns:a16="http://schemas.microsoft.com/office/drawing/2014/main" id="{255D9064-FB95-FF42-BD2C-CCF014F19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789748"/>
              </p:ext>
            </p:extLst>
          </p:nvPr>
        </p:nvGraphicFramePr>
        <p:xfrm>
          <a:off x="4110581" y="3870127"/>
          <a:ext cx="730926" cy="2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" name="Equation" r:id="rId11" imgW="660113" imgH="241195" progId="Equation.3">
                  <p:embed/>
                </p:oleObj>
              </mc:Choice>
              <mc:Fallback>
                <p:oleObj name="Equation" r:id="rId11" imgW="660113" imgH="241195" progId="Equation.3">
                  <p:embed/>
                  <p:pic>
                    <p:nvPicPr>
                      <p:cNvPr id="337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581" y="3870127"/>
                        <a:ext cx="730926" cy="267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Freeform 40">
            <a:extLst>
              <a:ext uri="{FF2B5EF4-FFF2-40B4-BE49-F238E27FC236}">
                <a16:creationId xmlns:a16="http://schemas.microsoft.com/office/drawing/2014/main" id="{A7B4B3E6-A2F0-2F4B-98D3-65E5CFCEBF41}"/>
              </a:ext>
            </a:extLst>
          </p:cNvPr>
          <p:cNvSpPr>
            <a:spLocks noChangeAspect="1"/>
          </p:cNvSpPr>
          <p:nvPr/>
        </p:nvSpPr>
        <p:spPr>
          <a:xfrm>
            <a:off x="1937911" y="3486000"/>
            <a:ext cx="507926" cy="616756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6">
              <a:alpha val="1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D6CAE00-1F47-9046-ABF5-F43A18CF2822}"/>
              </a:ext>
            </a:extLst>
          </p:cNvPr>
          <p:cNvSpPr>
            <a:spLocks noChangeAspect="1"/>
          </p:cNvSpPr>
          <p:nvPr/>
        </p:nvSpPr>
        <p:spPr>
          <a:xfrm>
            <a:off x="5526364" y="3480267"/>
            <a:ext cx="507926" cy="616756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6">
              <a:alpha val="1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853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02AFA-5259-2842-A977-0D2118D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moments des forces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4700E-B430-504C-9A34-69170C0F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56549-BB1F-F54B-A45E-9B293E9A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1E90A-B2E2-9643-BE42-0E994C5C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19460" name="Picture 4" descr="Résultat de recherche d'images pour &quot;steering wheel icon&quot;">
            <a:extLst>
              <a:ext uri="{FF2B5EF4-FFF2-40B4-BE49-F238E27FC236}">
                <a16:creationId xmlns:a16="http://schemas.microsoft.com/office/drawing/2014/main" id="{1E64A4ED-2B7D-EB47-9DA0-09BF6540D8E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71750"/>
            <a:ext cx="1833562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Résultat de recherche d'images pour &quot;corkscrew&quot;">
            <a:extLst>
              <a:ext uri="{FF2B5EF4-FFF2-40B4-BE49-F238E27FC236}">
                <a16:creationId xmlns:a16="http://schemas.microsoft.com/office/drawing/2014/main" id="{DC43F8A8-233D-6140-A434-DBC88C94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2" y="2477459"/>
            <a:ext cx="2212714" cy="221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3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F55967-CE85-2F42-B9CC-272C292BD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Un moment est associé à une rotation (même si la rotation ne se produit pas)</a:t>
            </a:r>
          </a:p>
          <a:p>
            <a:r>
              <a:rPr lang="fr-CH" dirty="0"/>
              <a:t>Un moment provoque un changement</a:t>
            </a:r>
          </a:p>
          <a:p>
            <a:pPr lvl="1"/>
            <a:r>
              <a:rPr lang="fr-CH" dirty="0"/>
              <a:t>De la vitesse de rotation du solide</a:t>
            </a:r>
          </a:p>
          <a:p>
            <a:pPr lvl="1"/>
            <a:r>
              <a:rPr lang="fr-CH" dirty="0"/>
              <a:t>De l’orientation de l’axe de rotation du solide</a:t>
            </a:r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5498656-1343-8140-BE8C-01149130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 et rotation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63780-11C3-7A4B-A301-3EF13040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B75A9-16CE-6248-8A22-30F4A11B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B9399-6376-234D-B3BF-0D0FD67C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0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1A65FA-E893-E24A-BE1F-6B3B31AAF9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8481" y="931264"/>
                <a:ext cx="7726363" cy="3386772"/>
              </a:xfrm>
            </p:spPr>
            <p:txBody>
              <a:bodyPr/>
              <a:lstStyle/>
              <a:p>
                <a:r>
                  <a:rPr lang="fr-CH" dirty="0"/>
                  <a:t>Couple: 2 forces égales et opposées</a:t>
                </a:r>
              </a:p>
              <a:p>
                <a:pPr lvl="1"/>
                <a:r>
                  <a:rPr lang="fr-CH" i="1" dirty="0"/>
                  <a:t>d </a:t>
                </a:r>
                <a:r>
                  <a:rPr lang="fr-CH" dirty="0"/>
                  <a:t>=</a:t>
                </a:r>
                <a:r>
                  <a:rPr lang="fr-CH" i="1" dirty="0"/>
                  <a:t> </a:t>
                </a:r>
                <a:r>
                  <a:rPr lang="fr-CH" dirty="0"/>
                  <a:t>bras de levier du couple</a:t>
                </a:r>
              </a:p>
              <a:p>
                <a:r>
                  <a:rPr lang="fr-CH" dirty="0"/>
                  <a:t>Unité du moment (force · longueur):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𝑀𝑁𝑚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dirty="0"/>
              </a:p>
              <a:p>
                <a:r>
                  <a:rPr lang="fr-CH" dirty="0"/>
                  <a:t>Notation graphique d’un moment:</a:t>
                </a:r>
              </a:p>
              <a:p>
                <a:pPr lvl="1"/>
                <a:r>
                  <a:rPr lang="fr-CH" dirty="0"/>
                  <a:t>Flèche tournante</a:t>
                </a:r>
              </a:p>
              <a:p>
                <a:pPr lvl="1"/>
                <a:r>
                  <a:rPr lang="fr-CH" dirty="0"/>
                  <a:t>Double-flèche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1A65FA-E893-E24A-BE1F-6B3B31AAF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8481" y="931264"/>
                <a:ext cx="7726363" cy="3386772"/>
              </a:xfrm>
              <a:blipFill>
                <a:blip r:embed="rId3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1105AC-52FC-AB49-B2BE-6CE49BFC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moment d’un couple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2A52E-F6D8-C748-99B2-957925C7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DEFCF-C515-8F43-8C7D-BE2B039B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314C-265E-3347-A00F-A3A528F0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4FE0F7-0FA8-D24F-91E9-78054A7B1495}"/>
              </a:ext>
            </a:extLst>
          </p:cNvPr>
          <p:cNvGrpSpPr/>
          <p:nvPr/>
        </p:nvGrpSpPr>
        <p:grpSpPr>
          <a:xfrm>
            <a:off x="999064" y="2977609"/>
            <a:ext cx="2756907" cy="1813877"/>
            <a:chOff x="1615432" y="3136583"/>
            <a:chExt cx="2756907" cy="18138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99FE893-6891-C04B-8DE3-F3CACD3D736E}"/>
                </a:ext>
              </a:extLst>
            </p:cNvPr>
            <p:cNvCxnSpPr/>
            <p:nvPr/>
          </p:nvCxnSpPr>
          <p:spPr>
            <a:xfrm flipV="1">
              <a:off x="1615432" y="3136583"/>
              <a:ext cx="2351753" cy="1422327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ABE250-F9BE-0B42-8B56-903A6AF56EB5}"/>
                </a:ext>
              </a:extLst>
            </p:cNvPr>
            <p:cNvCxnSpPr/>
            <p:nvPr/>
          </p:nvCxnSpPr>
          <p:spPr>
            <a:xfrm flipV="1">
              <a:off x="2020586" y="3528133"/>
              <a:ext cx="2351753" cy="1422327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21F079-582C-5A4A-8048-3DD67D1F0E26}"/>
                </a:ext>
              </a:extLst>
            </p:cNvPr>
            <p:cNvCxnSpPr/>
            <p:nvPr/>
          </p:nvCxnSpPr>
          <p:spPr>
            <a:xfrm rot="19800000" flipV="1">
              <a:off x="2415778" y="3759208"/>
              <a:ext cx="1019484" cy="1971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5D20C0-F2C5-2C4E-94BD-978872F76215}"/>
                </a:ext>
              </a:extLst>
            </p:cNvPr>
            <p:cNvCxnSpPr/>
            <p:nvPr/>
          </p:nvCxnSpPr>
          <p:spPr>
            <a:xfrm rot="19800000" flipV="1">
              <a:off x="2393044" y="4414103"/>
              <a:ext cx="1019484" cy="19714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F815A6-913C-E440-886F-CB748ED093D7}"/>
                </a:ext>
              </a:extLst>
            </p:cNvPr>
            <p:cNvCxnSpPr/>
            <p:nvPr/>
          </p:nvCxnSpPr>
          <p:spPr>
            <a:xfrm>
              <a:off x="3703277" y="3220671"/>
              <a:ext cx="360040" cy="576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72E1D0-D5F4-1B4A-9D83-C072B07A6B25}"/>
                </a:ext>
              </a:extLst>
            </p:cNvPr>
            <p:cNvCxnSpPr/>
            <p:nvPr/>
          </p:nvCxnSpPr>
          <p:spPr>
            <a:xfrm flipV="1">
              <a:off x="3703277" y="3189411"/>
              <a:ext cx="72008" cy="1440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DD1A8A-24AB-4643-B7DD-B0435F4E33A7}"/>
                </a:ext>
              </a:extLst>
            </p:cNvPr>
            <p:cNvCxnSpPr/>
            <p:nvPr/>
          </p:nvCxnSpPr>
          <p:spPr>
            <a:xfrm flipV="1">
              <a:off x="3981715" y="3666930"/>
              <a:ext cx="72008" cy="1440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B2BA1-6B10-0445-9038-50882FE59627}"/>
                </a:ext>
              </a:extLst>
            </p:cNvPr>
            <p:cNvSpPr txBox="1"/>
            <p:nvPr/>
          </p:nvSpPr>
          <p:spPr>
            <a:xfrm>
              <a:off x="2695165" y="336468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600" b="1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190FA9-533C-5E45-ADE6-5BFC55DB9DD0}"/>
                </a:ext>
              </a:extLst>
            </p:cNvPr>
            <p:cNvSpPr txBox="1"/>
            <p:nvPr/>
          </p:nvSpPr>
          <p:spPr>
            <a:xfrm>
              <a:off x="2917117" y="4399336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600" b="1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DA73E5-35B1-C146-A661-B48FCF66D52C}"/>
                </a:ext>
              </a:extLst>
            </p:cNvPr>
            <p:cNvSpPr txBox="1"/>
            <p:nvPr/>
          </p:nvSpPr>
          <p:spPr>
            <a:xfrm>
              <a:off x="3863749" y="326141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413473-AE1A-4A4B-84F9-CE107BC2C7CF}"/>
              </a:ext>
            </a:extLst>
          </p:cNvPr>
          <p:cNvSpPr txBox="1"/>
          <p:nvPr/>
        </p:nvSpPr>
        <p:spPr>
          <a:xfrm>
            <a:off x="4004740" y="3571641"/>
            <a:ext cx="1298864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Statiquement équivalent à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BBEE13D-18FC-F242-8A56-324E95400002}"/>
              </a:ext>
            </a:extLst>
          </p:cNvPr>
          <p:cNvSpPr/>
          <p:nvPr/>
        </p:nvSpPr>
        <p:spPr>
          <a:xfrm>
            <a:off x="5801142" y="3561548"/>
            <a:ext cx="529631" cy="508284"/>
          </a:xfrm>
          <a:custGeom>
            <a:avLst/>
            <a:gdLst>
              <a:gd name="connsiteX0" fmla="*/ 0 w 752881"/>
              <a:gd name="connsiteY0" fmla="*/ 605692 h 804984"/>
              <a:gd name="connsiteX1" fmla="*/ 179753 w 752881"/>
              <a:gd name="connsiteY1" fmla="*/ 769815 h 804984"/>
              <a:gd name="connsiteX2" fmla="*/ 508000 w 752881"/>
              <a:gd name="connsiteY2" fmla="*/ 777630 h 804984"/>
              <a:gd name="connsiteX3" fmla="*/ 695569 w 752881"/>
              <a:gd name="connsiteY3" fmla="*/ 605692 h 804984"/>
              <a:gd name="connsiteX4" fmla="*/ 742461 w 752881"/>
              <a:gd name="connsiteY4" fmla="*/ 324338 h 804984"/>
              <a:gd name="connsiteX5" fmla="*/ 633046 w 752881"/>
              <a:gd name="connsiteY5" fmla="*/ 113323 h 804984"/>
              <a:gd name="connsiteX6" fmla="*/ 445477 w 752881"/>
              <a:gd name="connsiteY6" fmla="*/ 11723 h 804984"/>
              <a:gd name="connsiteX7" fmla="*/ 164123 w 752881"/>
              <a:gd name="connsiteY7" fmla="*/ 42984 h 804984"/>
              <a:gd name="connsiteX8" fmla="*/ 164123 w 752881"/>
              <a:gd name="connsiteY8" fmla="*/ 42984 h 80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881" h="804984">
                <a:moveTo>
                  <a:pt x="0" y="605692"/>
                </a:moveTo>
                <a:cubicBezTo>
                  <a:pt x="47543" y="673425"/>
                  <a:pt x="95086" y="741159"/>
                  <a:pt x="179753" y="769815"/>
                </a:cubicBezTo>
                <a:cubicBezTo>
                  <a:pt x="264420" y="798471"/>
                  <a:pt x="422031" y="804984"/>
                  <a:pt x="508000" y="777630"/>
                </a:cubicBezTo>
                <a:cubicBezTo>
                  <a:pt x="593969" y="750276"/>
                  <a:pt x="656492" y="681241"/>
                  <a:pt x="695569" y="605692"/>
                </a:cubicBezTo>
                <a:cubicBezTo>
                  <a:pt x="734646" y="530143"/>
                  <a:pt x="752881" y="406399"/>
                  <a:pt x="742461" y="324338"/>
                </a:cubicBezTo>
                <a:cubicBezTo>
                  <a:pt x="732041" y="242277"/>
                  <a:pt x="682543" y="165425"/>
                  <a:pt x="633046" y="113323"/>
                </a:cubicBezTo>
                <a:cubicBezTo>
                  <a:pt x="583549" y="61221"/>
                  <a:pt x="523631" y="23446"/>
                  <a:pt x="445477" y="11723"/>
                </a:cubicBezTo>
                <a:cubicBezTo>
                  <a:pt x="367323" y="0"/>
                  <a:pt x="164123" y="42984"/>
                  <a:pt x="164123" y="42984"/>
                </a:cubicBezTo>
                <a:lnTo>
                  <a:pt x="164123" y="42984"/>
                </a:lnTo>
              </a:path>
            </a:pathLst>
          </a:custGeom>
          <a:ln w="38100">
            <a:solidFill>
              <a:schemeClr val="accent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aphicFrame>
        <p:nvGraphicFramePr>
          <p:cNvPr id="29" name="Object 3">
            <a:extLst>
              <a:ext uri="{FF2B5EF4-FFF2-40B4-BE49-F238E27FC236}">
                <a16:creationId xmlns:a16="http://schemas.microsoft.com/office/drawing/2014/main" id="{AD7FDDC4-BEAA-C948-A689-94FF26DC8D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757581"/>
              </p:ext>
            </p:extLst>
          </p:nvPr>
        </p:nvGraphicFramePr>
        <p:xfrm>
          <a:off x="6549938" y="3637761"/>
          <a:ext cx="1168046" cy="33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Equation" r:id="rId4" imgW="1320480" imgH="380880" progId="Equation.3">
                  <p:embed/>
                </p:oleObj>
              </mc:Choice>
              <mc:Fallback>
                <p:oleObj name="Equation" r:id="rId4" imgW="1320480" imgH="38088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938" y="3637761"/>
                        <a:ext cx="1168046" cy="3369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4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64FA45-2A5F-C447-9668-E84ED2F50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86070"/>
            <a:ext cx="7726363" cy="463895"/>
          </a:xfrm>
        </p:spPr>
        <p:txBody>
          <a:bodyPr/>
          <a:lstStyle/>
          <a:p>
            <a:r>
              <a:rPr lang="fr-FR" dirty="0"/>
              <a:t>Groupes de forces statiquement équivalents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40B92-0FBB-5B4E-A835-C58A6E01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B4C8D-5BA4-7044-9F51-FC4AC355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BAD09-D713-F74E-85C9-4E87BCC7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C96A3-F373-954B-B66D-9B93E765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6" descr="Grid.jpg">
            <a:extLst>
              <a:ext uri="{FF2B5EF4-FFF2-40B4-BE49-F238E27FC236}">
                <a16:creationId xmlns:a16="http://schemas.microsoft.com/office/drawing/2014/main" id="{7CA4E039-A44E-6C4D-A946-6A526D1162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4643" y="1233929"/>
            <a:ext cx="5316270" cy="35469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092152CF-033C-334B-A78C-B69A93333AB0}"/>
              </a:ext>
            </a:extLst>
          </p:cNvPr>
          <p:cNvSpPr/>
          <p:nvPr/>
        </p:nvSpPr>
        <p:spPr>
          <a:xfrm>
            <a:off x="2540193" y="1310325"/>
            <a:ext cx="946960" cy="1408677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3">
              <a:alpha val="1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8335F2-85A1-064F-83A0-BE239E454E53}"/>
              </a:ext>
            </a:extLst>
          </p:cNvPr>
          <p:cNvCxnSpPr>
            <a:cxnSpLocks/>
          </p:cNvCxnSpPr>
          <p:nvPr/>
        </p:nvCxnSpPr>
        <p:spPr>
          <a:xfrm flipV="1">
            <a:off x="2826041" y="1599970"/>
            <a:ext cx="5829" cy="711052"/>
          </a:xfrm>
          <a:prstGeom prst="straightConnector1">
            <a:avLst/>
          </a:prstGeom>
          <a:ln w="381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AD37E8-DDE6-FF44-9CD0-7A9CFB30C9C9}"/>
              </a:ext>
            </a:extLst>
          </p:cNvPr>
          <p:cNvCxnSpPr>
            <a:cxnSpLocks/>
          </p:cNvCxnSpPr>
          <p:nvPr/>
        </p:nvCxnSpPr>
        <p:spPr>
          <a:xfrm flipV="1">
            <a:off x="3184469" y="1608718"/>
            <a:ext cx="5829" cy="711052"/>
          </a:xfrm>
          <a:prstGeom prst="straightConnector1">
            <a:avLst/>
          </a:prstGeom>
          <a:ln w="38100"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043B93D3-A8D4-1841-87A5-9678CAE86422}"/>
              </a:ext>
            </a:extLst>
          </p:cNvPr>
          <p:cNvSpPr/>
          <p:nvPr/>
        </p:nvSpPr>
        <p:spPr>
          <a:xfrm>
            <a:off x="5318458" y="1341328"/>
            <a:ext cx="946960" cy="1408677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3">
              <a:alpha val="1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CE82636-D68B-4E41-AB34-E637D7D72B54}"/>
              </a:ext>
            </a:extLst>
          </p:cNvPr>
          <p:cNvSpPr/>
          <p:nvPr/>
        </p:nvSpPr>
        <p:spPr>
          <a:xfrm>
            <a:off x="2633473" y="3220818"/>
            <a:ext cx="946960" cy="1408677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3">
              <a:alpha val="1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6FB4B7D-0064-E24F-8843-3F0F3B1E9687}"/>
              </a:ext>
            </a:extLst>
          </p:cNvPr>
          <p:cNvSpPr/>
          <p:nvPr/>
        </p:nvSpPr>
        <p:spPr>
          <a:xfrm>
            <a:off x="5372157" y="3274517"/>
            <a:ext cx="946960" cy="1408677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3">
              <a:alpha val="1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B07A4-4034-284D-83A6-E47CB87CC50D}"/>
              </a:ext>
            </a:extLst>
          </p:cNvPr>
          <p:cNvSpPr txBox="1"/>
          <p:nvPr/>
        </p:nvSpPr>
        <p:spPr>
          <a:xfrm>
            <a:off x="2522259" y="1942345"/>
            <a:ext cx="25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FA978E-E84F-F34D-9729-0B5F7FDF4F6E}"/>
              </a:ext>
            </a:extLst>
          </p:cNvPr>
          <p:cNvSpPr txBox="1"/>
          <p:nvPr/>
        </p:nvSpPr>
        <p:spPr>
          <a:xfrm>
            <a:off x="3171919" y="1608718"/>
            <a:ext cx="25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E37E4D-B671-474D-B4FD-1EB6FED4883E}"/>
              </a:ext>
            </a:extLst>
          </p:cNvPr>
          <p:cNvCxnSpPr>
            <a:cxnSpLocks/>
          </p:cNvCxnSpPr>
          <p:nvPr/>
        </p:nvCxnSpPr>
        <p:spPr>
          <a:xfrm>
            <a:off x="2784296" y="2410623"/>
            <a:ext cx="4366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DCB15E-963B-CF4B-B25A-AFCB9C68A131}"/>
              </a:ext>
            </a:extLst>
          </p:cNvPr>
          <p:cNvCxnSpPr>
            <a:cxnSpLocks/>
          </p:cNvCxnSpPr>
          <p:nvPr/>
        </p:nvCxnSpPr>
        <p:spPr>
          <a:xfrm flipV="1">
            <a:off x="2801203" y="2353497"/>
            <a:ext cx="53700" cy="1073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DA76EE-1C4B-0041-BD99-6C5BF3AC11C2}"/>
              </a:ext>
            </a:extLst>
          </p:cNvPr>
          <p:cNvCxnSpPr>
            <a:cxnSpLocks/>
          </p:cNvCxnSpPr>
          <p:nvPr/>
        </p:nvCxnSpPr>
        <p:spPr>
          <a:xfrm flipV="1">
            <a:off x="3146348" y="2361288"/>
            <a:ext cx="53700" cy="1073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610D53-4F8C-784C-9A62-D0E974C6DCD7}"/>
              </a:ext>
            </a:extLst>
          </p:cNvPr>
          <p:cNvSpPr txBox="1"/>
          <p:nvPr/>
        </p:nvSpPr>
        <p:spPr>
          <a:xfrm>
            <a:off x="2853061" y="2353497"/>
            <a:ext cx="228567" cy="22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805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B951C1-BED3-5D40-96AF-31505622B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943581"/>
            <a:ext cx="3667126" cy="3263504"/>
          </a:xfrm>
        </p:spPr>
        <p:txBody>
          <a:bodyPr/>
          <a:lstStyle/>
          <a:p>
            <a:r>
              <a:rPr lang="fr-CH" dirty="0"/>
              <a:t>Le </a:t>
            </a:r>
            <a:r>
              <a:rPr lang="fr-CH" b="1" dirty="0"/>
              <a:t>moment est positif </a:t>
            </a:r>
            <a:r>
              <a:rPr lang="fr-CH" dirty="0"/>
              <a:t>autour de l’axe z, si le moment tourne dans la même direction que les quatre doigts quand la pouce pointe dans la direction </a:t>
            </a:r>
            <a:r>
              <a:rPr lang="fr-CH" b="1" dirty="0"/>
              <a:t>positive</a:t>
            </a:r>
            <a:r>
              <a:rPr lang="fr-CH" dirty="0"/>
              <a:t> de l’axe z. </a:t>
            </a:r>
          </a:p>
          <a:p>
            <a:pPr lvl="2"/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ED7DCB-93CF-474F-B9AC-E47119324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943581"/>
            <a:ext cx="3671466" cy="3263504"/>
          </a:xfrm>
        </p:spPr>
        <p:txBody>
          <a:bodyPr/>
          <a:lstStyle/>
          <a:p>
            <a:r>
              <a:rPr lang="fr-CH" dirty="0"/>
              <a:t>Le </a:t>
            </a:r>
            <a:r>
              <a:rPr lang="fr-CH" b="1" dirty="0"/>
              <a:t>moment est négatif </a:t>
            </a:r>
            <a:r>
              <a:rPr lang="fr-CH" dirty="0"/>
              <a:t>autour de l’axe z, si le moment tourne dans la même direction que les quatre doigts quand la pouce pointe dans la direction </a:t>
            </a:r>
            <a:r>
              <a:rPr lang="fr-CH" b="1" dirty="0"/>
              <a:t>négative</a:t>
            </a:r>
            <a:r>
              <a:rPr lang="fr-CH" dirty="0"/>
              <a:t> de l’axe z. 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A0776-69CB-3846-AFD2-C110DD98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Signe d’un moment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65143-D970-A741-A114-41B7910D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4C8C8-4F33-BF4E-A424-B9ED30E9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6CAF1-E9F2-294B-831B-C491B619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20B618-DE47-5949-86FF-2CF58A6A3534}"/>
              </a:ext>
            </a:extLst>
          </p:cNvPr>
          <p:cNvGrpSpPr/>
          <p:nvPr/>
        </p:nvGrpSpPr>
        <p:grpSpPr>
          <a:xfrm>
            <a:off x="1976533" y="2797426"/>
            <a:ext cx="1523810" cy="1888950"/>
            <a:chOff x="1976533" y="3015790"/>
            <a:chExt cx="1523810" cy="188895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5AF49A0-C8BA-3443-B295-4AB702EA8718}"/>
                </a:ext>
              </a:extLst>
            </p:cNvPr>
            <p:cNvSpPr/>
            <p:nvPr/>
          </p:nvSpPr>
          <p:spPr>
            <a:xfrm>
              <a:off x="1976533" y="3015790"/>
              <a:ext cx="1269815" cy="1888950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80848B-72DA-074C-A999-CBA6A3494802}"/>
                </a:ext>
              </a:extLst>
            </p:cNvPr>
            <p:cNvGrpSpPr/>
            <p:nvPr/>
          </p:nvGrpSpPr>
          <p:grpSpPr>
            <a:xfrm>
              <a:off x="2325110" y="3027524"/>
              <a:ext cx="1175233" cy="1210226"/>
              <a:chOff x="443665" y="3295876"/>
              <a:chExt cx="1175233" cy="121022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C230B9C-B5BB-5443-8F4E-14ABB3A53761}"/>
                  </a:ext>
                </a:extLst>
              </p:cNvPr>
              <p:cNvCxnSpPr/>
              <p:nvPr/>
            </p:nvCxnSpPr>
            <p:spPr>
              <a:xfrm>
                <a:off x="755576" y="4152736"/>
                <a:ext cx="800092" cy="83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C944133-41DD-204E-A41B-32284FF1526D}"/>
                  </a:ext>
                </a:extLst>
              </p:cNvPr>
              <p:cNvCxnSpPr/>
              <p:nvPr/>
            </p:nvCxnSpPr>
            <p:spPr>
              <a:xfrm flipH="1" flipV="1">
                <a:off x="759768" y="3436848"/>
                <a:ext cx="4192" cy="7242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57EEDB-3D9F-7547-9F95-7B65A9F82EE9}"/>
                  </a:ext>
                </a:extLst>
              </p:cNvPr>
              <p:cNvSpPr txBox="1"/>
              <p:nvPr/>
            </p:nvSpPr>
            <p:spPr>
              <a:xfrm>
                <a:off x="1331640" y="4107455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F440-F402-1640-8C83-2B100EAFD9A3}"/>
                  </a:ext>
                </a:extLst>
              </p:cNvPr>
              <p:cNvSpPr txBox="1"/>
              <p:nvPr/>
            </p:nvSpPr>
            <p:spPr>
              <a:xfrm>
                <a:off x="443665" y="3295876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8B0860-8FB3-514D-A00E-7A87E5E085FF}"/>
                  </a:ext>
                </a:extLst>
              </p:cNvPr>
              <p:cNvSpPr txBox="1"/>
              <p:nvPr/>
            </p:nvSpPr>
            <p:spPr>
              <a:xfrm>
                <a:off x="444099" y="3927224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O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67C5099-0927-7946-A00A-C20577833BB4}"/>
                  </a:ext>
                </a:extLst>
              </p:cNvPr>
              <p:cNvSpPr/>
              <p:nvPr/>
            </p:nvSpPr>
            <p:spPr>
              <a:xfrm>
                <a:off x="732131" y="4119803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6495F-2A0D-264C-86F2-4BCE817C9107}"/>
                  </a:ext>
                </a:extLst>
              </p:cNvPr>
              <p:cNvSpPr txBox="1"/>
              <p:nvPr/>
            </p:nvSpPr>
            <p:spPr>
              <a:xfrm>
                <a:off x="588502" y="4136770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z</a:t>
                </a:r>
              </a:p>
            </p:txBody>
          </p: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78A191-07B5-5145-8A1C-E99B22FAB13B}"/>
                </a:ext>
              </a:extLst>
            </p:cNvPr>
            <p:cNvSpPr/>
            <p:nvPr/>
          </p:nvSpPr>
          <p:spPr>
            <a:xfrm>
              <a:off x="2346624" y="3652422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chemeClr val="accent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F11C7-512C-4F4C-B8DE-85239232CBAA}"/>
                </a:ext>
              </a:extLst>
            </p:cNvPr>
            <p:cNvSpPr txBox="1"/>
            <p:nvPr/>
          </p:nvSpPr>
          <p:spPr>
            <a:xfrm>
              <a:off x="2754562" y="406915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600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94B9E-74D2-3547-B982-477553A5E452}"/>
              </a:ext>
            </a:extLst>
          </p:cNvPr>
          <p:cNvGrpSpPr/>
          <p:nvPr/>
        </p:nvGrpSpPr>
        <p:grpSpPr>
          <a:xfrm>
            <a:off x="6155909" y="2797426"/>
            <a:ext cx="1523810" cy="1888950"/>
            <a:chOff x="1976533" y="3015790"/>
            <a:chExt cx="1523810" cy="1888950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E1AE290-9799-2F4E-8DB0-A918094E41B7}"/>
                </a:ext>
              </a:extLst>
            </p:cNvPr>
            <p:cNvSpPr/>
            <p:nvPr/>
          </p:nvSpPr>
          <p:spPr>
            <a:xfrm>
              <a:off x="1976533" y="3015790"/>
              <a:ext cx="1269815" cy="1888950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22308E-3C30-114B-A437-BB506E3808CE}"/>
                </a:ext>
              </a:extLst>
            </p:cNvPr>
            <p:cNvGrpSpPr/>
            <p:nvPr/>
          </p:nvGrpSpPr>
          <p:grpSpPr>
            <a:xfrm>
              <a:off x="2325110" y="3027524"/>
              <a:ext cx="1175233" cy="1210226"/>
              <a:chOff x="443665" y="3295876"/>
              <a:chExt cx="1175233" cy="1210226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012C9F9-5343-BC4A-997B-8F9079E142FC}"/>
                  </a:ext>
                </a:extLst>
              </p:cNvPr>
              <p:cNvCxnSpPr/>
              <p:nvPr/>
            </p:nvCxnSpPr>
            <p:spPr>
              <a:xfrm>
                <a:off x="755576" y="4152736"/>
                <a:ext cx="800092" cy="83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ECB746E-396C-7A43-8B12-89B80ADE4B1F}"/>
                  </a:ext>
                </a:extLst>
              </p:cNvPr>
              <p:cNvCxnSpPr/>
              <p:nvPr/>
            </p:nvCxnSpPr>
            <p:spPr>
              <a:xfrm flipH="1" flipV="1">
                <a:off x="759768" y="3436848"/>
                <a:ext cx="4192" cy="7242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6A985-FD7E-3344-94D8-D72EE90F5109}"/>
                  </a:ext>
                </a:extLst>
              </p:cNvPr>
              <p:cNvSpPr txBox="1"/>
              <p:nvPr/>
            </p:nvSpPr>
            <p:spPr>
              <a:xfrm>
                <a:off x="1331640" y="4107455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AF2BA4-BDC7-EC43-9CE9-3026268AEDB2}"/>
                  </a:ext>
                </a:extLst>
              </p:cNvPr>
              <p:cNvSpPr txBox="1"/>
              <p:nvPr/>
            </p:nvSpPr>
            <p:spPr>
              <a:xfrm>
                <a:off x="443665" y="3295876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9BCC78-5A7D-BF4A-9F4A-8B88E916DDA9}"/>
                  </a:ext>
                </a:extLst>
              </p:cNvPr>
              <p:cNvSpPr txBox="1"/>
              <p:nvPr/>
            </p:nvSpPr>
            <p:spPr>
              <a:xfrm>
                <a:off x="444099" y="3927224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O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F0A14BF-0503-8947-AEAF-A94EE5DF1C9C}"/>
                  </a:ext>
                </a:extLst>
              </p:cNvPr>
              <p:cNvSpPr/>
              <p:nvPr/>
            </p:nvSpPr>
            <p:spPr>
              <a:xfrm>
                <a:off x="732131" y="4119803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E8DF4D-84FA-D843-865F-F5162510D0E8}"/>
                  </a:ext>
                </a:extLst>
              </p:cNvPr>
              <p:cNvSpPr txBox="1"/>
              <p:nvPr/>
            </p:nvSpPr>
            <p:spPr>
              <a:xfrm>
                <a:off x="588502" y="4136770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z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1BD108-CCC5-BC4E-AD26-D69DD25A7F51}"/>
                </a:ext>
              </a:extLst>
            </p:cNvPr>
            <p:cNvSpPr/>
            <p:nvPr/>
          </p:nvSpPr>
          <p:spPr>
            <a:xfrm flipV="1">
              <a:off x="2373728" y="3666659"/>
              <a:ext cx="529200" cy="511200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chemeClr val="accent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297416-3903-8040-BC08-DDBC37E9F49A}"/>
                </a:ext>
              </a:extLst>
            </p:cNvPr>
            <p:cNvSpPr txBox="1"/>
            <p:nvPr/>
          </p:nvSpPr>
          <p:spPr>
            <a:xfrm>
              <a:off x="2754562" y="406915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600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DE6FA8-3F52-5248-9D64-C6C24ED990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75" y="2075053"/>
            <a:ext cx="1147819" cy="22380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53FB97-985F-0749-949B-E76E3FD1267D}"/>
              </a:ext>
            </a:extLst>
          </p:cNvPr>
          <p:cNvSpPr txBox="1"/>
          <p:nvPr/>
        </p:nvSpPr>
        <p:spPr>
          <a:xfrm>
            <a:off x="4348307" y="4360409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b="1" i="1" dirty="0">
                <a:cs typeface="Times New Roman" pitchFamily="18" charset="0"/>
              </a:rPr>
              <a:t>M &gt; 0</a:t>
            </a:r>
          </a:p>
        </p:txBody>
      </p:sp>
    </p:spTree>
    <p:extLst>
      <p:ext uri="{BB962C8B-B14F-4D97-AF65-F5344CB8AC3E}">
        <p14:creationId xmlns:p14="http://schemas.microsoft.com/office/powerpoint/2010/main" val="309920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9A2932-3E05-CB44-9DFC-68466E08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767105"/>
            <a:ext cx="3671466" cy="1162076"/>
          </a:xfrm>
        </p:spPr>
        <p:txBody>
          <a:bodyPr/>
          <a:lstStyle/>
          <a:p>
            <a:r>
              <a:rPr lang="fr-FR" dirty="0"/>
              <a:t>Le cas plan</a:t>
            </a:r>
          </a:p>
          <a:p>
            <a:pPr lvl="1"/>
            <a:r>
              <a:rPr lang="fr-FR" dirty="0"/>
              <a:t>Via les composantes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4BFA7-5531-3649-8838-CDEC1972D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767105"/>
            <a:ext cx="3671466" cy="1162076"/>
          </a:xfrm>
        </p:spPr>
        <p:txBody>
          <a:bodyPr/>
          <a:lstStyle/>
          <a:p>
            <a:endParaRPr lang="fr-FR" dirty="0"/>
          </a:p>
          <a:p>
            <a:pPr lvl="1"/>
            <a:r>
              <a:rPr lang="fr-FR" dirty="0"/>
              <a:t>Via la résultante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85FF84-D09F-4848-A86A-5B0D9FBD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 d’une force par rapport à un axe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FB014-9644-D642-879A-C55C42FC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9CD8-EB38-D94C-9CC3-29C46705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DF73-D0EA-5E43-8013-65C141B2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A29361B3-246B-2344-9FAC-EF3523F802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968345"/>
              </p:ext>
            </p:extLst>
          </p:nvPr>
        </p:nvGraphicFramePr>
        <p:xfrm>
          <a:off x="1615432" y="1451167"/>
          <a:ext cx="1876966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Equation" r:id="rId3" imgW="2133360" imgH="368280" progId="Equation.3">
                  <p:embed/>
                </p:oleObj>
              </mc:Choice>
              <mc:Fallback>
                <p:oleObj name="Equation" r:id="rId3" imgW="2133360" imgH="368280" progId="Equation.3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432" y="1451167"/>
                        <a:ext cx="1876966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4CDBEA03-EFAD-FB40-9222-03F648C196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9633"/>
              </p:ext>
            </p:extLst>
          </p:nvPr>
        </p:nvGraphicFramePr>
        <p:xfrm>
          <a:off x="5691884" y="1456180"/>
          <a:ext cx="1248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0" name="Equation" r:id="rId5" imgW="1320480" imgH="342720" progId="Equation.3">
                  <p:embed/>
                </p:oleObj>
              </mc:Choice>
              <mc:Fallback>
                <p:oleObj name="Equation" r:id="rId5" imgW="1320480" imgH="342720" progId="Equation.3">
                  <p:embed/>
                  <p:pic>
                    <p:nvPicPr>
                      <p:cNvPr id="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884" y="1456180"/>
                        <a:ext cx="1248000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1627CF8E-BE89-6045-9E7D-5151B580E92F}"/>
              </a:ext>
            </a:extLst>
          </p:cNvPr>
          <p:cNvGrpSpPr/>
          <p:nvPr/>
        </p:nvGrpSpPr>
        <p:grpSpPr>
          <a:xfrm>
            <a:off x="1101091" y="2065605"/>
            <a:ext cx="2501189" cy="1584043"/>
            <a:chOff x="942614" y="2700232"/>
            <a:chExt cx="2951554" cy="186926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292D85C-3D54-6842-A4C6-148E83B10066}"/>
                </a:ext>
              </a:extLst>
            </p:cNvPr>
            <p:cNvCxnSpPr/>
            <p:nvPr/>
          </p:nvCxnSpPr>
          <p:spPr>
            <a:xfrm flipV="1">
              <a:off x="2742814" y="3424044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A91B23-DE81-D24B-A390-94CC9DF56406}"/>
                </a:ext>
              </a:extLst>
            </p:cNvPr>
            <p:cNvCxnSpPr/>
            <p:nvPr/>
          </p:nvCxnSpPr>
          <p:spPr>
            <a:xfrm>
              <a:off x="1302654" y="4216132"/>
              <a:ext cx="23042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1EA39A-481A-F542-A72D-24C493528E9B}"/>
                </a:ext>
              </a:extLst>
            </p:cNvPr>
            <p:cNvCxnSpPr/>
            <p:nvPr/>
          </p:nvCxnSpPr>
          <p:spPr>
            <a:xfrm flipH="1" flipV="1">
              <a:off x="1302654" y="2775972"/>
              <a:ext cx="8384" cy="1448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98B3F0-5199-4645-B378-63BFC3C14CDF}"/>
                </a:ext>
              </a:extLst>
            </p:cNvPr>
            <p:cNvSpPr txBox="1"/>
            <p:nvPr/>
          </p:nvSpPr>
          <p:spPr>
            <a:xfrm>
              <a:off x="3606910" y="400010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C257D2-665D-B340-9EF6-EAA21B416C90}"/>
                </a:ext>
              </a:extLst>
            </p:cNvPr>
            <p:cNvSpPr txBox="1"/>
            <p:nvPr/>
          </p:nvSpPr>
          <p:spPr>
            <a:xfrm>
              <a:off x="942614" y="277597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A676AC-F3A0-0141-9A3D-304DBDB1880E}"/>
                </a:ext>
              </a:extLst>
            </p:cNvPr>
            <p:cNvSpPr txBox="1"/>
            <p:nvPr/>
          </p:nvSpPr>
          <p:spPr>
            <a:xfrm>
              <a:off x="3174862" y="30640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b="1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6055D53-F723-4344-A434-17A6EDEC7BAF}"/>
                </a:ext>
              </a:extLst>
            </p:cNvPr>
            <p:cNvCxnSpPr/>
            <p:nvPr/>
          </p:nvCxnSpPr>
          <p:spPr>
            <a:xfrm flipV="1">
              <a:off x="2762528" y="2700232"/>
              <a:ext cx="19750" cy="7351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9EFF89-6EFE-CF44-9C01-2C43A703C26C}"/>
                </a:ext>
              </a:extLst>
            </p:cNvPr>
            <p:cNvSpPr txBox="1"/>
            <p:nvPr/>
          </p:nvSpPr>
          <p:spPr>
            <a:xfrm>
              <a:off x="2310766" y="270396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b="1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B64AFF-AFA5-5C48-A8BC-C070A4CE3513}"/>
                </a:ext>
              </a:extLst>
            </p:cNvPr>
            <p:cNvCxnSpPr/>
            <p:nvPr/>
          </p:nvCxnSpPr>
          <p:spPr>
            <a:xfrm>
              <a:off x="1302654" y="3441347"/>
              <a:ext cx="14401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5031C0-E503-FD45-AFDB-A4878F422210}"/>
                </a:ext>
              </a:extLst>
            </p:cNvPr>
            <p:cNvCxnSpPr/>
            <p:nvPr/>
          </p:nvCxnSpPr>
          <p:spPr>
            <a:xfrm flipV="1">
              <a:off x="2758832" y="2739309"/>
              <a:ext cx="31261" cy="147710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51D1E1-7B99-0647-8BE0-14F48AFFAE7E}"/>
                </a:ext>
              </a:extLst>
            </p:cNvPr>
            <p:cNvSpPr txBox="1"/>
            <p:nvPr/>
          </p:nvSpPr>
          <p:spPr>
            <a:xfrm>
              <a:off x="1806710" y="31360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E6950D-4719-3944-8DD1-57663EB54267}"/>
                </a:ext>
              </a:extLst>
            </p:cNvPr>
            <p:cNvSpPr txBox="1"/>
            <p:nvPr/>
          </p:nvSpPr>
          <p:spPr>
            <a:xfrm>
              <a:off x="2814822" y="364006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AE35C6-9237-3343-819D-A8A7701A48AB}"/>
                </a:ext>
              </a:extLst>
            </p:cNvPr>
            <p:cNvSpPr txBox="1"/>
            <p:nvPr/>
          </p:nvSpPr>
          <p:spPr>
            <a:xfrm>
              <a:off x="991177" y="399062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173112-4866-2848-AEB6-CEA65C676A62}"/>
                </a:ext>
              </a:extLst>
            </p:cNvPr>
            <p:cNvSpPr/>
            <p:nvPr/>
          </p:nvSpPr>
          <p:spPr>
            <a:xfrm>
              <a:off x="1279209" y="4183199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4835BB-38B0-4845-A094-719E4A7695FA}"/>
                </a:ext>
              </a:extLst>
            </p:cNvPr>
            <p:cNvSpPr txBox="1"/>
            <p:nvPr/>
          </p:nvSpPr>
          <p:spPr>
            <a:xfrm>
              <a:off x="1135580" y="4200166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FBDACB-D431-F74A-A086-B16307CE5A3D}"/>
              </a:ext>
            </a:extLst>
          </p:cNvPr>
          <p:cNvGrpSpPr/>
          <p:nvPr/>
        </p:nvGrpSpPr>
        <p:grpSpPr>
          <a:xfrm>
            <a:off x="4959772" y="2019623"/>
            <a:ext cx="2688249" cy="1741994"/>
            <a:chOff x="4858445" y="2625808"/>
            <a:chExt cx="3172296" cy="205565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207E1A-17A3-8549-99D2-F1B08E37C8BF}"/>
                </a:ext>
              </a:extLst>
            </p:cNvPr>
            <p:cNvCxnSpPr/>
            <p:nvPr/>
          </p:nvCxnSpPr>
          <p:spPr>
            <a:xfrm>
              <a:off x="5438453" y="4200692"/>
              <a:ext cx="23042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40641E-0A1A-614D-A17C-D7A9E58468F4}"/>
                </a:ext>
              </a:extLst>
            </p:cNvPr>
            <p:cNvCxnSpPr/>
            <p:nvPr/>
          </p:nvCxnSpPr>
          <p:spPr>
            <a:xfrm flipH="1" flipV="1">
              <a:off x="5438453" y="2760532"/>
              <a:ext cx="8384" cy="1448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D7A258-8211-3244-9A93-41DC1C6EC6B5}"/>
                </a:ext>
              </a:extLst>
            </p:cNvPr>
            <p:cNvSpPr txBox="1"/>
            <p:nvPr/>
          </p:nvSpPr>
          <p:spPr>
            <a:xfrm>
              <a:off x="7742709" y="398466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F9642-5282-6F46-B83B-FD82671E8E49}"/>
                </a:ext>
              </a:extLst>
            </p:cNvPr>
            <p:cNvSpPr txBox="1"/>
            <p:nvPr/>
          </p:nvSpPr>
          <p:spPr>
            <a:xfrm>
              <a:off x="5078413" y="276053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79D5E2-A4C2-8D43-91BD-671A2560C541}"/>
                </a:ext>
              </a:extLst>
            </p:cNvPr>
            <p:cNvSpPr txBox="1"/>
            <p:nvPr/>
          </p:nvSpPr>
          <p:spPr>
            <a:xfrm>
              <a:off x="7310661" y="304856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B46B3F-C6F6-164E-B28F-A4C8AF4DA5DE}"/>
                </a:ext>
              </a:extLst>
            </p:cNvPr>
            <p:cNvCxnSpPr/>
            <p:nvPr/>
          </p:nvCxnSpPr>
          <p:spPr>
            <a:xfrm>
              <a:off x="5459165" y="4212738"/>
              <a:ext cx="125578" cy="19518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F23805-EE76-C84D-83CE-C9BF7979E6AD}"/>
                </a:ext>
              </a:extLst>
            </p:cNvPr>
            <p:cNvSpPr txBox="1"/>
            <p:nvPr/>
          </p:nvSpPr>
          <p:spPr>
            <a:xfrm>
              <a:off x="5150421" y="42099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03717-6CAB-9946-AC04-BE065596E6EF}"/>
                </a:ext>
              </a:extLst>
            </p:cNvPr>
            <p:cNvSpPr txBox="1"/>
            <p:nvPr/>
          </p:nvSpPr>
          <p:spPr>
            <a:xfrm>
              <a:off x="4858445" y="394445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O, z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63FAE3-AB3A-9A4E-812F-456BF8F859FA}"/>
                </a:ext>
              </a:extLst>
            </p:cNvPr>
            <p:cNvSpPr/>
            <p:nvPr/>
          </p:nvSpPr>
          <p:spPr>
            <a:xfrm>
              <a:off x="5415008" y="4167759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82FD14-9B9E-6146-B8B4-767617E30F52}"/>
                </a:ext>
              </a:extLst>
            </p:cNvPr>
            <p:cNvCxnSpPr/>
            <p:nvPr/>
          </p:nvCxnSpPr>
          <p:spPr>
            <a:xfrm flipV="1">
              <a:off x="6950621" y="2704174"/>
              <a:ext cx="970922" cy="7137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D748FD-8FE4-E947-9A22-43009331223E}"/>
                </a:ext>
              </a:extLst>
            </p:cNvPr>
            <p:cNvCxnSpPr/>
            <p:nvPr/>
          </p:nvCxnSpPr>
          <p:spPr>
            <a:xfrm flipV="1">
              <a:off x="5240867" y="2625808"/>
              <a:ext cx="2789874" cy="205565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70BD7D-FDA5-2541-AE63-55EC9FFD5302}"/>
                </a:ext>
              </a:extLst>
            </p:cNvPr>
            <p:cNvCxnSpPr/>
            <p:nvPr/>
          </p:nvCxnSpPr>
          <p:spPr>
            <a:xfrm flipH="1">
              <a:off x="5468368" y="4338200"/>
              <a:ext cx="52387" cy="428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896684-E83D-6348-BF99-45DA4D274B9A}"/>
                </a:ext>
              </a:extLst>
            </p:cNvPr>
            <p:cNvCxnSpPr/>
            <p:nvPr/>
          </p:nvCxnSpPr>
          <p:spPr>
            <a:xfrm>
              <a:off x="5463605" y="4376300"/>
              <a:ext cx="57150" cy="857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2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FE2CF2-9EFC-AC45-9F63-C0D2F261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0033"/>
            <a:ext cx="7726363" cy="3386772"/>
          </a:xfrm>
        </p:spPr>
        <p:txBody>
          <a:bodyPr/>
          <a:lstStyle/>
          <a:p>
            <a:r>
              <a:rPr lang="fr-FR" dirty="0"/>
              <a:t>Calculer le moment </a:t>
            </a:r>
            <a:r>
              <a:rPr lang="fr-FR" i="1" dirty="0" err="1"/>
              <a:t>M</a:t>
            </a:r>
            <a:r>
              <a:rPr lang="fr-FR" i="1" baseline="-25000" dirty="0" err="1"/>
              <a:t>Oz</a:t>
            </a:r>
            <a:r>
              <a:rPr lang="fr-FR" dirty="0"/>
              <a:t> des 3 forces par rapport à l’axe z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B2D2C6-E50C-D14D-AAD1-FD280948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6FA4-5ECB-B74D-9D3E-A34A51883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F30CF-4F5F-6345-80E7-36070A5D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2CB1-F40C-4443-B977-A556437B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580F27-E957-8945-B08A-BC4B9389DEF4}"/>
              </a:ext>
            </a:extLst>
          </p:cNvPr>
          <p:cNvGrpSpPr/>
          <p:nvPr/>
        </p:nvGrpSpPr>
        <p:grpSpPr>
          <a:xfrm>
            <a:off x="1482560" y="1385450"/>
            <a:ext cx="2860366" cy="3040121"/>
            <a:chOff x="1395672" y="1234979"/>
            <a:chExt cx="3529630" cy="3751444"/>
          </a:xfrm>
        </p:grpSpPr>
        <p:grpSp>
          <p:nvGrpSpPr>
            <p:cNvPr id="7" name="Group 27">
              <a:extLst>
                <a:ext uri="{FF2B5EF4-FFF2-40B4-BE49-F238E27FC236}">
                  <a16:creationId xmlns:a16="http://schemas.microsoft.com/office/drawing/2014/main" id="{3865EB4F-4EE8-8546-B7C4-999DF569AFB2}"/>
                </a:ext>
              </a:extLst>
            </p:cNvPr>
            <p:cNvGrpSpPr/>
            <p:nvPr/>
          </p:nvGrpSpPr>
          <p:grpSpPr>
            <a:xfrm>
              <a:off x="1559633" y="1558010"/>
              <a:ext cx="2930479" cy="3142667"/>
              <a:chOff x="539552" y="1484784"/>
              <a:chExt cx="2930479" cy="3142667"/>
            </a:xfrm>
          </p:grpSpPr>
          <p:pic>
            <p:nvPicPr>
              <p:cNvPr id="8" name="Picture 7" descr="Grid.jpg">
                <a:extLst>
                  <a:ext uri="{FF2B5EF4-FFF2-40B4-BE49-F238E27FC236}">
                    <a16:creationId xmlns:a16="http://schemas.microsoft.com/office/drawing/2014/main" id="{1CC72AF6-604A-6949-B517-9D2069970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r="59706" b="39759"/>
              <a:stretch>
                <a:fillRect/>
              </a:stretch>
            </p:blipFill>
            <p:spPr>
              <a:xfrm>
                <a:off x="539552" y="1484784"/>
                <a:ext cx="2930479" cy="2923093"/>
              </a:xfrm>
              <a:prstGeom prst="rect">
                <a:avLst/>
              </a:prstGeom>
            </p:spPr>
          </p:pic>
          <p:pic>
            <p:nvPicPr>
              <p:cNvPr id="9" name="Picture 8" descr="Grid.jpg">
                <a:extLst>
                  <a:ext uri="{FF2B5EF4-FFF2-40B4-BE49-F238E27FC236}">
                    <a16:creationId xmlns:a16="http://schemas.microsoft.com/office/drawing/2014/main" id="{5002BEC9-D74B-BD45-BAC9-3BA8A5108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B52A96B-E9D9-BA4A-B2CE-D30B32E5707D}"/>
                </a:ext>
              </a:extLst>
            </p:cNvPr>
            <p:cNvCxnSpPr>
              <a:stCxn id="20" idx="6"/>
            </p:cNvCxnSpPr>
            <p:nvPr/>
          </p:nvCxnSpPr>
          <p:spPr>
            <a:xfrm flipV="1">
              <a:off x="2154981" y="3980920"/>
              <a:ext cx="2561777" cy="9028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7426DE-7952-3843-AC0F-5C32F7988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712" y="1394026"/>
              <a:ext cx="0" cy="2489580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2A594B-8343-3741-A179-39B06688BCDC}"/>
                </a:ext>
              </a:extLst>
            </p:cNvPr>
            <p:cNvSpPr txBox="1"/>
            <p:nvPr/>
          </p:nvSpPr>
          <p:spPr>
            <a:xfrm>
              <a:off x="4654074" y="3955629"/>
              <a:ext cx="27122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C556E8-E765-8A41-86F6-96E2A8EC1A3B}"/>
                </a:ext>
              </a:extLst>
            </p:cNvPr>
            <p:cNvSpPr txBox="1"/>
            <p:nvPr/>
          </p:nvSpPr>
          <p:spPr>
            <a:xfrm>
              <a:off x="1762016" y="1234979"/>
              <a:ext cx="26161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88934D-44EB-794E-85A6-180E40ED8579}"/>
                </a:ext>
              </a:extLst>
            </p:cNvPr>
            <p:cNvSpPr txBox="1"/>
            <p:nvPr/>
          </p:nvSpPr>
          <p:spPr>
            <a:xfrm>
              <a:off x="2970801" y="4616128"/>
              <a:ext cx="1591117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1m et 1kN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D98784-270D-3441-9920-BEB997BD6481}"/>
                </a:ext>
              </a:extLst>
            </p:cNvPr>
            <p:cNvCxnSpPr>
              <a:cxnSpLocks/>
            </p:cNvCxnSpPr>
            <p:nvPr/>
          </p:nvCxnSpPr>
          <p:spPr>
            <a:xfrm>
              <a:off x="2032210" y="2046914"/>
              <a:ext cx="504056" cy="7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188ED1-1FEE-B34B-AB32-DE7119DF04DC}"/>
                </a:ext>
              </a:extLst>
            </p:cNvPr>
            <p:cNvSpPr txBox="1"/>
            <p:nvPr/>
          </p:nvSpPr>
          <p:spPr>
            <a:xfrm>
              <a:off x="2023615" y="1605791"/>
              <a:ext cx="666424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0F43BA-E09B-874A-A7A0-F33CEF46C40A}"/>
                </a:ext>
              </a:extLst>
            </p:cNvPr>
            <p:cNvCxnSpPr>
              <a:stCxn id="8" idx="0"/>
            </p:cNvCxnSpPr>
            <p:nvPr/>
          </p:nvCxnSpPr>
          <p:spPr>
            <a:xfrm>
              <a:off x="3024873" y="1558010"/>
              <a:ext cx="14495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60CFC1-B3F5-E645-BBA6-015DF5BEE08D}"/>
                </a:ext>
              </a:extLst>
            </p:cNvPr>
            <p:cNvSpPr txBox="1"/>
            <p:nvPr/>
          </p:nvSpPr>
          <p:spPr>
            <a:xfrm>
              <a:off x="3447589" y="1583303"/>
              <a:ext cx="726940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3kN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4E8652-86CE-4F44-9A31-FB99C0C01CF1}"/>
                </a:ext>
              </a:extLst>
            </p:cNvPr>
            <p:cNvSpPr txBox="1"/>
            <p:nvPr/>
          </p:nvSpPr>
          <p:spPr>
            <a:xfrm>
              <a:off x="1395672" y="4030800"/>
              <a:ext cx="639176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O, z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6C03BB-2630-934D-9A94-B54271E80BC9}"/>
                </a:ext>
              </a:extLst>
            </p:cNvPr>
            <p:cNvSpPr/>
            <p:nvPr/>
          </p:nvSpPr>
          <p:spPr>
            <a:xfrm>
              <a:off x="1938957" y="3881936"/>
              <a:ext cx="216024" cy="216024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461BD9-8F0F-304F-A816-178E50DF12C4}"/>
                </a:ext>
              </a:extLst>
            </p:cNvPr>
            <p:cNvSpPr/>
            <p:nvPr/>
          </p:nvSpPr>
          <p:spPr>
            <a:xfrm>
              <a:off x="2024729" y="3962053"/>
              <a:ext cx="45720" cy="4572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E09658-1A93-CF4A-9604-4D9C96799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934" y="1573850"/>
              <a:ext cx="0" cy="192371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4BB560-0185-B84A-A7D0-D7C3107DEF5E}"/>
                </a:ext>
              </a:extLst>
            </p:cNvPr>
            <p:cNvSpPr txBox="1"/>
            <p:nvPr/>
          </p:nvSpPr>
          <p:spPr>
            <a:xfrm>
              <a:off x="3927133" y="2184191"/>
              <a:ext cx="726940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4kN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7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CC1AD-5A6B-1445-B42B-EEFDD1AE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437F1-DB7A-4D49-BC95-DFEA1E3E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4271-97BB-A541-974C-637D59A1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80F648-D68B-6845-9590-2BA63D16A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4740" y="660876"/>
                <a:ext cx="7726363" cy="1322060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Le moment provoqué par F autour de l’axe z est: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𝑂𝑧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dirty="0"/>
                  <a:t> 	le </a:t>
                </a:r>
                <a:r>
                  <a:rPr lang="fr-CH" dirty="0"/>
                  <a:t>moment autour de l’axe z est positif</a:t>
                </a:r>
                <a:endParaRPr 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𝑂𝑧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dirty="0"/>
                  <a:t>	le </a:t>
                </a:r>
                <a:r>
                  <a:rPr lang="fr-CH" dirty="0"/>
                  <a:t>moment autour de l’axe z est négatif</a:t>
                </a:r>
                <a:endParaRPr 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𝑂𝑧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H" dirty="0"/>
                  <a:t> 	le moment autour de l’axe z est nul</a:t>
                </a:r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80F648-D68B-6845-9590-2BA63D16A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4740" y="660876"/>
                <a:ext cx="7726363" cy="1322060"/>
              </a:xfrm>
              <a:blipFill>
                <a:blip r:embed="rId3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EB2E675A-FE76-0B46-8F17-0F315CBCDDCE}"/>
              </a:ext>
            </a:extLst>
          </p:cNvPr>
          <p:cNvGrpSpPr/>
          <p:nvPr/>
        </p:nvGrpSpPr>
        <p:grpSpPr>
          <a:xfrm>
            <a:off x="1237385" y="1983895"/>
            <a:ext cx="6599609" cy="2997544"/>
            <a:chOff x="105991" y="2018598"/>
            <a:chExt cx="8894058" cy="403968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CDDD67D-F1DB-604E-8E49-06E415B742BE}"/>
                </a:ext>
              </a:extLst>
            </p:cNvPr>
            <p:cNvCxnSpPr/>
            <p:nvPr/>
          </p:nvCxnSpPr>
          <p:spPr>
            <a:xfrm flipV="1">
              <a:off x="471330" y="2536563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398CFA-FB15-F840-A857-F54898AA8F68}"/>
                </a:ext>
              </a:extLst>
            </p:cNvPr>
            <p:cNvCxnSpPr/>
            <p:nvPr/>
          </p:nvCxnSpPr>
          <p:spPr>
            <a:xfrm>
              <a:off x="782807" y="2886464"/>
              <a:ext cx="1199295" cy="30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79FABC7-42E1-AB4C-A10F-CD350EA582C6}"/>
                </a:ext>
              </a:extLst>
            </p:cNvPr>
            <p:cNvCxnSpPr/>
            <p:nvPr/>
          </p:nvCxnSpPr>
          <p:spPr>
            <a:xfrm flipV="1">
              <a:off x="803974" y="2096078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104413-8664-7142-8BA2-4691206E1587}"/>
                </a:ext>
              </a:extLst>
            </p:cNvPr>
            <p:cNvSpPr txBox="1"/>
            <p:nvPr/>
          </p:nvSpPr>
          <p:spPr>
            <a:xfrm>
              <a:off x="2043063" y="270486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40129-F7A1-EE4B-A980-77F5BB22592B}"/>
                </a:ext>
              </a:extLst>
            </p:cNvPr>
            <p:cNvSpPr txBox="1"/>
            <p:nvPr/>
          </p:nvSpPr>
          <p:spPr>
            <a:xfrm>
              <a:off x="490652" y="201859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1E9BA2-334C-5341-BCB3-48A858BC2E84}"/>
                </a:ext>
              </a:extLst>
            </p:cNvPr>
            <p:cNvSpPr txBox="1"/>
            <p:nvPr/>
          </p:nvSpPr>
          <p:spPr>
            <a:xfrm>
              <a:off x="1006212" y="216697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345E2-3724-7C42-99D7-BB382F2F73B9}"/>
                </a:ext>
              </a:extLst>
            </p:cNvPr>
            <p:cNvSpPr txBox="1"/>
            <p:nvPr/>
          </p:nvSpPr>
          <p:spPr>
            <a:xfrm>
              <a:off x="471330" y="266095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D1AE71-9C50-8449-8236-B70C9F7D6BBF}"/>
                </a:ext>
              </a:extLst>
            </p:cNvPr>
            <p:cNvSpPr/>
            <p:nvPr/>
          </p:nvSpPr>
          <p:spPr>
            <a:xfrm>
              <a:off x="759362" y="2853531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6C93B-2BB7-B143-8215-ABA6E85D9543}"/>
                </a:ext>
              </a:extLst>
            </p:cNvPr>
            <p:cNvSpPr txBox="1"/>
            <p:nvPr/>
          </p:nvSpPr>
          <p:spPr>
            <a:xfrm>
              <a:off x="615733" y="2870498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11C07D-D8BD-6D40-8CB7-AF6BE54F8E0D}"/>
                </a:ext>
              </a:extLst>
            </p:cNvPr>
            <p:cNvCxnSpPr>
              <a:endCxn id="24" idx="1"/>
            </p:cNvCxnSpPr>
            <p:nvPr/>
          </p:nvCxnSpPr>
          <p:spPr>
            <a:xfrm>
              <a:off x="105991" y="3742100"/>
              <a:ext cx="509742" cy="6838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157B75-4735-9348-AE8F-57C6515EA6EE}"/>
                </a:ext>
              </a:extLst>
            </p:cNvPr>
            <p:cNvCxnSpPr/>
            <p:nvPr/>
          </p:nvCxnSpPr>
          <p:spPr>
            <a:xfrm>
              <a:off x="782807" y="4257205"/>
              <a:ext cx="1199295" cy="30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00D84-5B8A-2A40-8750-0FCF32E5BA80}"/>
                </a:ext>
              </a:extLst>
            </p:cNvPr>
            <p:cNvCxnSpPr/>
            <p:nvPr/>
          </p:nvCxnSpPr>
          <p:spPr>
            <a:xfrm flipV="1">
              <a:off x="803974" y="3466819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5DC62C-83C5-9B45-82E2-C1FC34AE341E}"/>
                </a:ext>
              </a:extLst>
            </p:cNvPr>
            <p:cNvSpPr txBox="1"/>
            <p:nvPr/>
          </p:nvSpPr>
          <p:spPr>
            <a:xfrm>
              <a:off x="2043063" y="407561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66BA93-9940-9A4D-BD66-C8925578D9C4}"/>
                </a:ext>
              </a:extLst>
            </p:cNvPr>
            <p:cNvSpPr txBox="1"/>
            <p:nvPr/>
          </p:nvSpPr>
          <p:spPr>
            <a:xfrm>
              <a:off x="490652" y="338933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97A8C0-069C-AC4C-8C81-1A1F127B0B80}"/>
                </a:ext>
              </a:extLst>
            </p:cNvPr>
            <p:cNvSpPr txBox="1"/>
            <p:nvPr/>
          </p:nvSpPr>
          <p:spPr>
            <a:xfrm>
              <a:off x="304346" y="37062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70268B-B133-704B-AA8C-645E37C17147}"/>
                </a:ext>
              </a:extLst>
            </p:cNvPr>
            <p:cNvSpPr txBox="1"/>
            <p:nvPr/>
          </p:nvSpPr>
          <p:spPr>
            <a:xfrm>
              <a:off x="471330" y="403169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7D6602-FDEF-D247-B460-B989CF858EF8}"/>
                </a:ext>
              </a:extLst>
            </p:cNvPr>
            <p:cNvSpPr/>
            <p:nvPr/>
          </p:nvSpPr>
          <p:spPr>
            <a:xfrm>
              <a:off x="759362" y="4224272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65012E-07A2-C94C-BD41-8A4F5EABE0E6}"/>
                </a:ext>
              </a:extLst>
            </p:cNvPr>
            <p:cNvSpPr txBox="1"/>
            <p:nvPr/>
          </p:nvSpPr>
          <p:spPr>
            <a:xfrm>
              <a:off x="615733" y="424123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6D8ABA-0B08-5E40-B830-B46B6DFAAE32}"/>
                </a:ext>
              </a:extLst>
            </p:cNvPr>
            <p:cNvCxnSpPr/>
            <p:nvPr/>
          </p:nvCxnSpPr>
          <p:spPr>
            <a:xfrm flipV="1">
              <a:off x="1065683" y="5183711"/>
              <a:ext cx="425131" cy="3169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19107C0-B564-B84D-8203-6BC89D0553A1}"/>
                </a:ext>
              </a:extLst>
            </p:cNvPr>
            <p:cNvCxnSpPr/>
            <p:nvPr/>
          </p:nvCxnSpPr>
          <p:spPr>
            <a:xfrm>
              <a:off x="759362" y="5704915"/>
              <a:ext cx="1199295" cy="30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68226F3-6B2F-B449-AA19-46A11825FF5D}"/>
                </a:ext>
              </a:extLst>
            </p:cNvPr>
            <p:cNvCxnSpPr/>
            <p:nvPr/>
          </p:nvCxnSpPr>
          <p:spPr>
            <a:xfrm flipV="1">
              <a:off x="780529" y="4914529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36CEF9-BC7A-E846-8619-8BAFA4BAA5D9}"/>
                </a:ext>
              </a:extLst>
            </p:cNvPr>
            <p:cNvSpPr txBox="1"/>
            <p:nvPr/>
          </p:nvSpPr>
          <p:spPr>
            <a:xfrm>
              <a:off x="2019618" y="552332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97A056-FAC7-AC40-BA41-0E6ACFF1A59B}"/>
                </a:ext>
              </a:extLst>
            </p:cNvPr>
            <p:cNvSpPr txBox="1"/>
            <p:nvPr/>
          </p:nvSpPr>
          <p:spPr>
            <a:xfrm>
              <a:off x="467207" y="483704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E20492-4A27-C14A-9765-927DC08FF701}"/>
                </a:ext>
              </a:extLst>
            </p:cNvPr>
            <p:cNvSpPr txBox="1"/>
            <p:nvPr/>
          </p:nvSpPr>
          <p:spPr>
            <a:xfrm>
              <a:off x="1491288" y="495015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BB8D47-CB38-2F42-9A3A-98C441B31624}"/>
                </a:ext>
              </a:extLst>
            </p:cNvPr>
            <p:cNvSpPr txBox="1"/>
            <p:nvPr/>
          </p:nvSpPr>
          <p:spPr>
            <a:xfrm>
              <a:off x="447885" y="547940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981BA6-1100-D143-BAEF-DC3539577445}"/>
                </a:ext>
              </a:extLst>
            </p:cNvPr>
            <p:cNvSpPr/>
            <p:nvPr/>
          </p:nvSpPr>
          <p:spPr>
            <a:xfrm>
              <a:off x="735917" y="5671982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D20464-31D9-214C-9EDD-887E2D2B65EB}"/>
                </a:ext>
              </a:extLst>
            </p:cNvPr>
            <p:cNvSpPr txBox="1"/>
            <p:nvPr/>
          </p:nvSpPr>
          <p:spPr>
            <a:xfrm>
              <a:off x="592288" y="568894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CA5E3AD3-0B85-4B43-8680-61F72B3E7A7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3578337"/>
                </p:ext>
              </p:extLst>
            </p:nvPr>
          </p:nvGraphicFramePr>
          <p:xfrm>
            <a:off x="2433835" y="2241988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9" name="Equation" r:id="rId4" imgW="2044440" imgH="482400" progId="Equation.DSMT4">
                    <p:embed/>
                  </p:oleObj>
                </mc:Choice>
                <mc:Fallback>
                  <p:oleObj name="Equation" r:id="rId4" imgW="2044440" imgH="482400" progId="Equation.DSMT4">
                    <p:embed/>
                    <p:pic>
                      <p:nvPicPr>
                        <p:cNvPr id="36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3835" y="2241988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4">
              <a:extLst>
                <a:ext uri="{FF2B5EF4-FFF2-40B4-BE49-F238E27FC236}">
                  <a16:creationId xmlns:a16="http://schemas.microsoft.com/office/drawing/2014/main" id="{DA8EE5B4-0F73-394D-9853-E1AEB4F1E98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779479"/>
                </p:ext>
              </p:extLst>
            </p:nvPr>
          </p:nvGraphicFramePr>
          <p:xfrm>
            <a:off x="2505843" y="3517371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0" name="Equation" r:id="rId6" imgW="2044440" imgH="482400" progId="Equation.DSMT4">
                    <p:embed/>
                  </p:oleObj>
                </mc:Choice>
                <mc:Fallback>
                  <p:oleObj name="Equation" r:id="rId6" imgW="2044440" imgH="482400" progId="Equation.DSMT4">
                    <p:embed/>
                    <p:pic>
                      <p:nvPicPr>
                        <p:cNvPr id="37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5843" y="3517371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id="{7A020909-CB87-2E40-93C5-2E5BA39E6E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6462020"/>
                </p:ext>
              </p:extLst>
            </p:nvPr>
          </p:nvGraphicFramePr>
          <p:xfrm>
            <a:off x="2505843" y="4939279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1" name="Equation" r:id="rId8" imgW="2044700" imgH="482600" progId="Equation.DSMT4">
                    <p:embed/>
                  </p:oleObj>
                </mc:Choice>
                <mc:Fallback>
                  <p:oleObj name="Equation" r:id="rId8" imgW="2044700" imgH="482600" progId="Equation.DSMT4">
                    <p:embed/>
                    <p:pic>
                      <p:nvPicPr>
                        <p:cNvPr id="9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5843" y="4939279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8F17DB-52CC-8C45-B36C-C4C89CFFC333}"/>
                </a:ext>
              </a:extLst>
            </p:cNvPr>
            <p:cNvCxnSpPr/>
            <p:nvPr/>
          </p:nvCxnSpPr>
          <p:spPr>
            <a:xfrm>
              <a:off x="5379364" y="3064950"/>
              <a:ext cx="720080" cy="372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F5975C-C939-B94F-A070-37E27FA490BD}"/>
                </a:ext>
              </a:extLst>
            </p:cNvPr>
            <p:cNvCxnSpPr/>
            <p:nvPr/>
          </p:nvCxnSpPr>
          <p:spPr>
            <a:xfrm flipV="1">
              <a:off x="5379364" y="2714797"/>
              <a:ext cx="1008112" cy="3516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BA39A7-EE56-AD4F-8C71-01E37503D5A9}"/>
                </a:ext>
              </a:extLst>
            </p:cNvPr>
            <p:cNvCxnSpPr/>
            <p:nvPr/>
          </p:nvCxnSpPr>
          <p:spPr>
            <a:xfrm flipV="1">
              <a:off x="5385548" y="2309349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E0682D-A7C5-094D-ADA9-A652A6BDD38A}"/>
                </a:ext>
              </a:extLst>
            </p:cNvPr>
            <p:cNvSpPr txBox="1"/>
            <p:nvPr/>
          </p:nvSpPr>
          <p:spPr>
            <a:xfrm>
              <a:off x="6116834" y="328869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BFA6CA-8A03-4740-B180-45A9F66556E0}"/>
                </a:ext>
              </a:extLst>
            </p:cNvPr>
            <p:cNvSpPr txBox="1"/>
            <p:nvPr/>
          </p:nvSpPr>
          <p:spPr>
            <a:xfrm>
              <a:off x="6404092" y="251968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C63629-71B4-2245-A8AD-2CBF75968399}"/>
                </a:ext>
              </a:extLst>
            </p:cNvPr>
            <p:cNvSpPr txBox="1"/>
            <p:nvPr/>
          </p:nvSpPr>
          <p:spPr>
            <a:xfrm>
              <a:off x="5104930" y="2224494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B1A9E3-F3F9-2342-81EA-FEE69441EA30}"/>
                </a:ext>
              </a:extLst>
            </p:cNvPr>
            <p:cNvCxnSpPr/>
            <p:nvPr/>
          </p:nvCxnSpPr>
          <p:spPr>
            <a:xfrm>
              <a:off x="6027676" y="2601991"/>
              <a:ext cx="507396" cy="4221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10907E-07B1-1149-B1AB-66DB65E5EDEC}"/>
                </a:ext>
              </a:extLst>
            </p:cNvPr>
            <p:cNvCxnSpPr/>
            <p:nvPr/>
          </p:nvCxnSpPr>
          <p:spPr>
            <a:xfrm flipV="1">
              <a:off x="5637969" y="3066485"/>
              <a:ext cx="376353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376B63D-72EC-4A4E-9C12-B64E3AE78F5C}"/>
                </a:ext>
              </a:extLst>
            </p:cNvPr>
            <p:cNvCxnSpPr/>
            <p:nvPr/>
          </p:nvCxnSpPr>
          <p:spPr>
            <a:xfrm>
              <a:off x="5385548" y="3066485"/>
              <a:ext cx="244864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CAA405-146B-DC44-A70F-D0A03D13A317}"/>
                </a:ext>
              </a:extLst>
            </p:cNvPr>
            <p:cNvCxnSpPr/>
            <p:nvPr/>
          </p:nvCxnSpPr>
          <p:spPr>
            <a:xfrm>
              <a:off x="5782812" y="2925235"/>
              <a:ext cx="244864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B4346C6-F9A8-CF4B-B0F6-E732151C48DD}"/>
                </a:ext>
              </a:extLst>
            </p:cNvPr>
            <p:cNvCxnSpPr/>
            <p:nvPr/>
          </p:nvCxnSpPr>
          <p:spPr>
            <a:xfrm flipV="1">
              <a:off x="6027676" y="2601991"/>
              <a:ext cx="0" cy="455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51DE071-68B5-2746-A47D-ED576CE1B1FF}"/>
                </a:ext>
              </a:extLst>
            </p:cNvPr>
            <p:cNvCxnSpPr/>
            <p:nvPr/>
          </p:nvCxnSpPr>
          <p:spPr>
            <a:xfrm>
              <a:off x="5443181" y="4932326"/>
              <a:ext cx="720080" cy="372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F9980DE-EA34-0B4E-8D80-F306FF8672EE}"/>
                </a:ext>
              </a:extLst>
            </p:cNvPr>
            <p:cNvCxnSpPr/>
            <p:nvPr/>
          </p:nvCxnSpPr>
          <p:spPr>
            <a:xfrm flipV="1">
              <a:off x="5443181" y="4582173"/>
              <a:ext cx="1008112" cy="3516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16624A9-1436-264A-A0EE-BE03EBD3D36F}"/>
                </a:ext>
              </a:extLst>
            </p:cNvPr>
            <p:cNvCxnSpPr/>
            <p:nvPr/>
          </p:nvCxnSpPr>
          <p:spPr>
            <a:xfrm flipV="1">
              <a:off x="5449365" y="4176725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9330BB-C9E4-CB46-BCAA-8205A00677B1}"/>
                </a:ext>
              </a:extLst>
            </p:cNvPr>
            <p:cNvSpPr txBox="1"/>
            <p:nvPr/>
          </p:nvSpPr>
          <p:spPr>
            <a:xfrm>
              <a:off x="6180651" y="515606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CB70A9C-CE31-2844-A9D4-C97D45C9BE01}"/>
                </a:ext>
              </a:extLst>
            </p:cNvPr>
            <p:cNvSpPr txBox="1"/>
            <p:nvPr/>
          </p:nvSpPr>
          <p:spPr>
            <a:xfrm>
              <a:off x="6467909" y="438706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5B82A7-59AD-6D47-B1EE-7DC33653B617}"/>
                </a:ext>
              </a:extLst>
            </p:cNvPr>
            <p:cNvSpPr txBox="1"/>
            <p:nvPr/>
          </p:nvSpPr>
          <p:spPr>
            <a:xfrm>
              <a:off x="5168747" y="409187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970C77E-8B99-7A4F-AA10-6175D93670CF}"/>
                </a:ext>
              </a:extLst>
            </p:cNvPr>
            <p:cNvCxnSpPr/>
            <p:nvPr/>
          </p:nvCxnSpPr>
          <p:spPr>
            <a:xfrm flipV="1">
              <a:off x="6097493" y="4156194"/>
              <a:ext cx="0" cy="49783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9E0341-5E80-BD47-82BE-A86E995D1564}"/>
                </a:ext>
              </a:extLst>
            </p:cNvPr>
            <p:cNvCxnSpPr/>
            <p:nvPr/>
          </p:nvCxnSpPr>
          <p:spPr>
            <a:xfrm flipV="1">
              <a:off x="5701786" y="4933861"/>
              <a:ext cx="376353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E1AF20-080C-E24A-A4E1-6834D6BBCA2B}"/>
                </a:ext>
              </a:extLst>
            </p:cNvPr>
            <p:cNvCxnSpPr/>
            <p:nvPr/>
          </p:nvCxnSpPr>
          <p:spPr>
            <a:xfrm>
              <a:off x="5449365" y="4933861"/>
              <a:ext cx="244864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72BFD8-3429-384C-886C-63125E7E2DD2}"/>
                </a:ext>
              </a:extLst>
            </p:cNvPr>
            <p:cNvCxnSpPr/>
            <p:nvPr/>
          </p:nvCxnSpPr>
          <p:spPr>
            <a:xfrm>
              <a:off x="5846629" y="4792611"/>
              <a:ext cx="244864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C5C8F4B-3CE3-6749-9132-8DA62CD7607D}"/>
                </a:ext>
              </a:extLst>
            </p:cNvPr>
            <p:cNvCxnSpPr/>
            <p:nvPr/>
          </p:nvCxnSpPr>
          <p:spPr>
            <a:xfrm flipV="1">
              <a:off x="6091493" y="4654033"/>
              <a:ext cx="0" cy="2703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" name="Object 58">
              <a:extLst>
                <a:ext uri="{FF2B5EF4-FFF2-40B4-BE49-F238E27FC236}">
                  <a16:creationId xmlns:a16="http://schemas.microsoft.com/office/drawing/2014/main" id="{3C01FD93-50BE-454D-9773-7E6E878A65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7190957"/>
                </p:ext>
              </p:extLst>
            </p:nvPr>
          </p:nvGraphicFramePr>
          <p:xfrm>
            <a:off x="6898331" y="2660952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2" name="Equation" r:id="rId9" imgW="2044440" imgH="482400" progId="Equation.DSMT4">
                    <p:embed/>
                  </p:oleObj>
                </mc:Choice>
                <mc:Fallback>
                  <p:oleObj name="Equation" r:id="rId9" imgW="2044440" imgH="482400" progId="Equation.DSMT4">
                    <p:embed/>
                    <p:pic>
                      <p:nvPicPr>
                        <p:cNvPr id="122" name="Object 1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98331" y="2660952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59">
              <a:extLst>
                <a:ext uri="{FF2B5EF4-FFF2-40B4-BE49-F238E27FC236}">
                  <a16:creationId xmlns:a16="http://schemas.microsoft.com/office/drawing/2014/main" id="{FCC18FA5-EAA0-7D43-8DD5-C6D74621EE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0603282"/>
                </p:ext>
              </p:extLst>
            </p:nvPr>
          </p:nvGraphicFramePr>
          <p:xfrm>
            <a:off x="6955349" y="4416596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3" name="Equation" r:id="rId11" imgW="2044700" imgH="482600" progId="Equation.DSMT4">
                    <p:embed/>
                  </p:oleObj>
                </mc:Choice>
                <mc:Fallback>
                  <p:oleObj name="Equation" r:id="rId11" imgW="2044700" imgH="482600" progId="Equation.DSMT4">
                    <p:embed/>
                    <p:pic>
                      <p:nvPicPr>
                        <p:cNvPr id="123" name="Object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5349" y="4416596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8A6F90-8F00-9444-85C4-57F05C75E8D0}"/>
                </a:ext>
              </a:extLst>
            </p:cNvPr>
            <p:cNvSpPr txBox="1"/>
            <p:nvPr/>
          </p:nvSpPr>
          <p:spPr>
            <a:xfrm>
              <a:off x="6451293" y="29252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396399-DAF9-C14E-87E1-DB7FB64CEEF6}"/>
                </a:ext>
              </a:extLst>
            </p:cNvPr>
            <p:cNvSpPr txBox="1"/>
            <p:nvPr/>
          </p:nvSpPr>
          <p:spPr>
            <a:xfrm>
              <a:off x="6155003" y="399205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0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FE9C21-E7C1-A144-B24F-958EBF43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55278"/>
            <a:ext cx="7726363" cy="3386772"/>
          </a:xfrm>
        </p:spPr>
        <p:txBody>
          <a:bodyPr>
            <a:normAutofit/>
          </a:bodyPr>
          <a:lstStyle/>
          <a:p>
            <a:r>
              <a:rPr lang="fr-FR" dirty="0"/>
              <a:t>Buts des calculs statiques à la main :</a:t>
            </a:r>
          </a:p>
          <a:p>
            <a:pPr lvl="1"/>
            <a:r>
              <a:rPr lang="fr-FR" dirty="0"/>
              <a:t>Développer un «feeling» des efforts à l’intérieur des éléments structuraux</a:t>
            </a:r>
          </a:p>
          <a:p>
            <a:pPr lvl="1"/>
            <a:r>
              <a:rPr lang="fr-FR" dirty="0"/>
              <a:t>Savoir contrôler les calculs effectués par des programmes basés sur les éléments finis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53D54B-F916-6344-81C6-A84B0871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cours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B705C-8498-7F48-9A3F-AB114302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04800-DABA-9F46-871B-33A0A8D8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7CB7A-7ADD-574F-A93D-69A56833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05062ED-76AA-FE44-8C24-C838303F1355}"/>
              </a:ext>
            </a:extLst>
          </p:cNvPr>
          <p:cNvSpPr txBox="1">
            <a:spLocks/>
          </p:cNvSpPr>
          <p:nvPr/>
        </p:nvSpPr>
        <p:spPr>
          <a:xfrm>
            <a:off x="3242384" y="3450114"/>
            <a:ext cx="5141401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GB" i="1" dirty="0" err="1"/>
              <a:t>Sleipner</a:t>
            </a:r>
            <a:r>
              <a:rPr lang="en-GB" i="1" dirty="0"/>
              <a:t> A: </a:t>
            </a:r>
            <a:r>
              <a:rPr lang="en-GB" i="1" dirty="0" err="1"/>
              <a:t>Platforme</a:t>
            </a:r>
            <a:r>
              <a:rPr lang="en-GB" i="1" dirty="0"/>
              <a:t> </a:t>
            </a:r>
            <a:r>
              <a:rPr lang="en-GB" i="1" dirty="0" err="1"/>
              <a:t>pétrolière</a:t>
            </a:r>
            <a:r>
              <a:rPr lang="en-GB" i="1" dirty="0"/>
              <a:t> qui </a:t>
            </a:r>
            <a:r>
              <a:rPr lang="en-GB" i="1" dirty="0" err="1"/>
              <a:t>s’est</a:t>
            </a:r>
            <a:r>
              <a:rPr lang="en-GB" i="1" dirty="0"/>
              <a:t> </a:t>
            </a:r>
            <a:r>
              <a:rPr lang="en-GB" i="1" dirty="0" err="1"/>
              <a:t>abîmée</a:t>
            </a:r>
            <a:r>
              <a:rPr lang="en-GB" i="1" dirty="0"/>
              <a:t> </a:t>
            </a:r>
            <a:r>
              <a:rPr lang="en-GB" i="1" dirty="0" err="1"/>
              <a:t>à</a:t>
            </a:r>
            <a:r>
              <a:rPr lang="en-GB" i="1" dirty="0"/>
              <a:t> cause des </a:t>
            </a:r>
            <a:r>
              <a:rPr lang="en-GB" i="1" dirty="0" err="1"/>
              <a:t>erreurs</a:t>
            </a:r>
            <a:r>
              <a:rPr lang="en-GB" i="1" dirty="0"/>
              <a:t> dans les </a:t>
            </a:r>
            <a:r>
              <a:rPr lang="en-GB" i="1" dirty="0" err="1"/>
              <a:t>calculs</a:t>
            </a:r>
            <a:r>
              <a:rPr lang="en-GB" i="1" dirty="0"/>
              <a:t> avec des </a:t>
            </a:r>
            <a:r>
              <a:rPr lang="en-GB" i="1" dirty="0" err="1"/>
              <a:t>éléments</a:t>
            </a:r>
            <a:r>
              <a:rPr lang="en-GB" i="1" dirty="0"/>
              <a:t> </a:t>
            </a:r>
            <a:r>
              <a:rPr lang="en-GB" i="1" dirty="0" err="1"/>
              <a:t>finis</a:t>
            </a:r>
            <a:r>
              <a:rPr lang="en-GB" i="1" dirty="0"/>
              <a:t> </a:t>
            </a:r>
          </a:p>
          <a:p>
            <a:pPr marL="342900" lvl="1" indent="0">
              <a:buNone/>
            </a:pPr>
            <a:r>
              <a:rPr lang="en-GB" sz="1200" i="1" dirty="0"/>
              <a:t>(</a:t>
            </a:r>
            <a:r>
              <a:rPr lang="en-GB" sz="1200" i="1" dirty="0" err="1"/>
              <a:t>voir</a:t>
            </a:r>
            <a:r>
              <a:rPr lang="en-GB" sz="1200" i="1" dirty="0"/>
              <a:t> </a:t>
            </a:r>
            <a:r>
              <a:rPr lang="fr-CH" sz="1200" dirty="0">
                <a:hlinkClick r:id="rId3"/>
              </a:rPr>
              <a:t>http://www.ima.umn.edu/~arnold/disasters/sleipner.html</a:t>
            </a:r>
            <a:r>
              <a:rPr lang="fr-CH" sz="1200" dirty="0"/>
              <a:t>)</a:t>
            </a:r>
          </a:p>
          <a:p>
            <a:pPr marL="342900" lvl="1" indent="0">
              <a:buNone/>
            </a:pPr>
            <a:endParaRPr lang="en-GB" i="1" dirty="0"/>
          </a:p>
          <a:p>
            <a:pPr marL="342900" lvl="1" indent="0">
              <a:buNone/>
            </a:pPr>
            <a:endParaRPr lang="en-GB" i="1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8434" name="Picture 2" descr="Résultat de recherche d'images pour &quot;Sleipner A&quot;">
            <a:extLst>
              <a:ext uri="{FF2B5EF4-FFF2-40B4-BE49-F238E27FC236}">
                <a16:creationId xmlns:a16="http://schemas.microsoft.com/office/drawing/2014/main" id="{32B6FA88-AD2E-404B-8AE7-790C2EC72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7" r="5752" b="2547"/>
          <a:stretch/>
        </p:blipFill>
        <p:spPr bwMode="auto">
          <a:xfrm>
            <a:off x="1372961" y="3028615"/>
            <a:ext cx="2090057" cy="17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50F0E-AF14-1F4A-8026-BAC641F5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779" y="2595172"/>
            <a:ext cx="7726363" cy="3386772"/>
          </a:xfrm>
        </p:spPr>
        <p:txBody>
          <a:bodyPr>
            <a:normAutofit/>
          </a:bodyPr>
          <a:lstStyle/>
          <a:p>
            <a:r>
              <a:rPr lang="fr-FR" sz="1600" b="1" dirty="0"/>
              <a:t>En termes mathématiques</a:t>
            </a:r>
            <a:r>
              <a:rPr lang="fr-FR" sz="1600" dirty="0"/>
              <a:t>, 2 groupes de forces G1 et G2 sont statiquement équivalents si :</a:t>
            </a:r>
          </a:p>
          <a:p>
            <a:pPr marL="342900" lvl="1" indent="0">
              <a:buNone/>
            </a:pPr>
            <a:r>
              <a:rPr lang="fr-FR" sz="1400" i="1" dirty="0"/>
              <a:t>(cas plan : toutes les forces agissent dans le plan x-y)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4C53EA-95B2-1848-B406-FBBAAF76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Equivalence statique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462C-7F4F-4242-8FFF-CA4447DD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6742B-2E4F-BD4A-BA45-5EC66BD9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94488-2901-CA47-8817-6DEB5603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86C329-7B35-0C49-A186-EA74261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032" y="784440"/>
            <a:ext cx="1678984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4F2A5238-B962-F34C-A0C6-6B1E7F56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35" y="784440"/>
            <a:ext cx="1642405" cy="179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6D6C4-2070-9A4A-919C-4B570C91D075}"/>
              </a:ext>
            </a:extLst>
          </p:cNvPr>
          <p:cNvSpPr txBox="1"/>
          <p:nvPr/>
        </p:nvSpPr>
        <p:spPr>
          <a:xfrm>
            <a:off x="3988141" y="1309772"/>
            <a:ext cx="1298864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Statiquement équivalent 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A4164-3431-DB43-95BF-1EC8792B4A1C}"/>
              </a:ext>
            </a:extLst>
          </p:cNvPr>
          <p:cNvSpPr txBox="1"/>
          <p:nvPr/>
        </p:nvSpPr>
        <p:spPr>
          <a:xfrm>
            <a:off x="1615432" y="1309772"/>
            <a:ext cx="130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6049A-8B65-394E-9B87-16BD481BEE28}"/>
              </a:ext>
            </a:extLst>
          </p:cNvPr>
          <p:cNvSpPr txBox="1"/>
          <p:nvPr/>
        </p:nvSpPr>
        <p:spPr>
          <a:xfrm>
            <a:off x="6375549" y="1323105"/>
            <a:ext cx="130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G2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69267-9FF2-415E-A250-97C0BCB0978D}"/>
              </a:ext>
            </a:extLst>
          </p:cNvPr>
          <p:cNvSpPr txBox="1"/>
          <p:nvPr/>
        </p:nvSpPr>
        <p:spPr>
          <a:xfrm>
            <a:off x="3348837" y="1102060"/>
            <a:ext cx="2519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F1780-25D5-41F1-A1A9-3C30B51DE9E4}"/>
              </a:ext>
            </a:extLst>
          </p:cNvPr>
          <p:cNvSpPr txBox="1"/>
          <p:nvPr/>
        </p:nvSpPr>
        <p:spPr>
          <a:xfrm>
            <a:off x="6266254" y="1083654"/>
            <a:ext cx="2519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185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2D7D8-0DE2-3A42-AE1A-762BA6D1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494" y="921254"/>
            <a:ext cx="7015806" cy="654856"/>
          </a:xfrm>
        </p:spPr>
        <p:txBody>
          <a:bodyPr/>
          <a:lstStyle/>
          <a:p>
            <a:r>
              <a:rPr lang="fr-FR" dirty="0"/>
              <a:t>Remplacer </a:t>
            </a:r>
            <a:r>
              <a:rPr lang="fr-FR" i="1" dirty="0"/>
              <a:t>q(x)=q</a:t>
            </a:r>
            <a:r>
              <a:rPr lang="fr-FR" i="1" baseline="-25000" dirty="0"/>
              <a:t>0</a:t>
            </a:r>
            <a:r>
              <a:rPr lang="fr-FR" i="1" dirty="0"/>
              <a:t> </a:t>
            </a:r>
            <a:r>
              <a:rPr lang="fr-FR" dirty="0"/>
              <a:t>par une force concentrée statiquement équivalente à </a:t>
            </a:r>
            <a:r>
              <a:rPr lang="fr-FR" i="1" dirty="0"/>
              <a:t>q(x)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CC3DD-3389-E143-9472-6BF8EFB3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623606"/>
          </a:xfrm>
        </p:spPr>
        <p:txBody>
          <a:bodyPr/>
          <a:lstStyle/>
          <a:p>
            <a:r>
              <a:rPr lang="fr-FR" dirty="0"/>
              <a:t>Charge uniforme/uniformément répartie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2A6F-CD57-9146-B934-0FF35639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0E02-12A3-A544-897D-ACBC6440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CDC6-77B5-9B41-BE48-75C413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EF4FF1-1A80-FB45-A301-A1895A9276BC}"/>
              </a:ext>
            </a:extLst>
          </p:cNvPr>
          <p:cNvGrpSpPr/>
          <p:nvPr/>
        </p:nvGrpSpPr>
        <p:grpSpPr>
          <a:xfrm>
            <a:off x="901494" y="2084936"/>
            <a:ext cx="3925274" cy="1472895"/>
            <a:chOff x="886367" y="1240546"/>
            <a:chExt cx="3925274" cy="14728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7DFEC6-4FE5-1B4C-8878-7466ACFEC272}"/>
                </a:ext>
              </a:extLst>
            </p:cNvPr>
            <p:cNvSpPr txBox="1"/>
            <p:nvPr/>
          </p:nvSpPr>
          <p:spPr>
            <a:xfrm>
              <a:off x="2879619" y="234410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87A0C6-CB17-BA43-9C1B-923802CE175A}"/>
                </a:ext>
              </a:extLst>
            </p:cNvPr>
            <p:cNvGrpSpPr/>
            <p:nvPr/>
          </p:nvGrpSpPr>
          <p:grpSpPr>
            <a:xfrm>
              <a:off x="886367" y="1240546"/>
              <a:ext cx="3925274" cy="1173882"/>
              <a:chOff x="886367" y="1240546"/>
              <a:chExt cx="3925274" cy="117388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E19EB-B37A-8245-AE5F-CB7415CE7ADC}"/>
                  </a:ext>
                </a:extLst>
              </p:cNvPr>
              <p:cNvSpPr/>
              <p:nvPr/>
            </p:nvSpPr>
            <p:spPr>
              <a:xfrm>
                <a:off x="1261105" y="1734810"/>
                <a:ext cx="3464679" cy="214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FBFCE0-4841-3A4B-9D3E-DDE82810D01F}"/>
                  </a:ext>
                </a:extLst>
              </p:cNvPr>
              <p:cNvCxnSpPr/>
              <p:nvPr/>
            </p:nvCxnSpPr>
            <p:spPr>
              <a:xfrm>
                <a:off x="1299728" y="1240546"/>
                <a:ext cx="743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44D7F57-2620-A943-B034-E12683761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900" y="1240546"/>
                <a:ext cx="0" cy="52558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2092FB-9AAF-E944-94FF-9DACCD602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940" y="1240546"/>
                <a:ext cx="1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464E7EB-7F56-F04E-9CAE-AFA1C6532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156" y="1240546"/>
                <a:ext cx="0" cy="50405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473DBB9-049F-D143-B310-23AFB368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6" y="1240546"/>
                <a:ext cx="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05F738C-85B1-8749-A4E9-24D038BEB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7528" y="1240546"/>
                <a:ext cx="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4F5820-B214-924F-8B3D-4C8F18559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2980" y="1240546"/>
                <a:ext cx="0" cy="495093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DEFBAE-88A4-8645-8BC5-DC3EC8827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3020" y="1240546"/>
                <a:ext cx="0" cy="49635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9A8F46-AB9A-C747-BED9-BA701B846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5068" y="1240546"/>
                <a:ext cx="0" cy="50279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53D6D8B-B959-F640-9003-808AAC9C3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5108" y="1240546"/>
                <a:ext cx="0" cy="50405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E28B64-837A-0449-8817-D5078C678B6D}"/>
                  </a:ext>
                </a:extLst>
              </p:cNvPr>
              <p:cNvCxnSpPr/>
              <p:nvPr/>
            </p:nvCxnSpPr>
            <p:spPr>
              <a:xfrm rot="5400000">
                <a:off x="1223319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A63C3B8-2EAD-D94D-BA2C-887159AF459C}"/>
                  </a:ext>
                </a:extLst>
              </p:cNvPr>
              <p:cNvCxnSpPr/>
              <p:nvPr/>
            </p:nvCxnSpPr>
            <p:spPr>
              <a:xfrm>
                <a:off x="1223319" y="2342196"/>
                <a:ext cx="3567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744B9E0-C9A8-F647-8094-D52554907E3A}"/>
                  </a:ext>
                </a:extLst>
              </p:cNvPr>
              <p:cNvCxnSpPr/>
              <p:nvPr/>
            </p:nvCxnSpPr>
            <p:spPr>
              <a:xfrm rot="5400000">
                <a:off x="4668765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FBAFBF-A171-FE43-B574-B1B4C9F3007B}"/>
                  </a:ext>
                </a:extLst>
              </p:cNvPr>
              <p:cNvCxnSpPr/>
              <p:nvPr/>
            </p:nvCxnSpPr>
            <p:spPr>
              <a:xfrm rot="5400000" flipH="1" flipV="1">
                <a:off x="1223319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8DF10D-129A-AC43-A2F1-8E170AD7B41E}"/>
                  </a:ext>
                </a:extLst>
              </p:cNvPr>
              <p:cNvCxnSpPr/>
              <p:nvPr/>
            </p:nvCxnSpPr>
            <p:spPr>
              <a:xfrm rot="5400000" flipH="1" flipV="1">
                <a:off x="4668765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EED57D-05B1-1842-9585-D0DC45B6C97A}"/>
                  </a:ext>
                </a:extLst>
              </p:cNvPr>
              <p:cNvSpPr/>
              <p:nvPr/>
            </p:nvSpPr>
            <p:spPr>
              <a:xfrm>
                <a:off x="1239425" y="181922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CA2352-70DF-8B42-B0F3-95507DF3E3BD}"/>
                  </a:ext>
                </a:extLst>
              </p:cNvPr>
              <p:cNvSpPr txBox="1"/>
              <p:nvPr/>
            </p:nvSpPr>
            <p:spPr>
              <a:xfrm>
                <a:off x="886367" y="1734810"/>
                <a:ext cx="336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O</a:t>
                </a:r>
                <a:endParaRPr lang="de-DE" dirty="0"/>
              </a:p>
            </p:txBody>
          </p:sp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768477BF-5DC5-7B40-8FA5-9C55C55AFB35}"/>
                  </a:ext>
                </a:extLst>
              </p:cNvPr>
              <p:cNvGrpSpPr/>
              <p:nvPr/>
            </p:nvGrpSpPr>
            <p:grpSpPr>
              <a:xfrm>
                <a:off x="997499" y="1313801"/>
                <a:ext cx="930200" cy="940835"/>
                <a:chOff x="107504" y="4005064"/>
                <a:chExt cx="1094594" cy="113188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451ECAA-A8E8-8248-A4F1-460887677EC0}"/>
                    </a:ext>
                  </a:extLst>
                </p:cNvPr>
                <p:cNvCxnSpPr/>
                <p:nvPr/>
              </p:nvCxnSpPr>
              <p:spPr>
                <a:xfrm>
                  <a:off x="428189" y="4665250"/>
                  <a:ext cx="64807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9421D26-B8D5-0040-9A47-469730C25026}"/>
                    </a:ext>
                  </a:extLst>
                </p:cNvPr>
                <p:cNvCxnSpPr/>
                <p:nvPr/>
              </p:nvCxnSpPr>
              <p:spPr>
                <a:xfrm flipH="1" flipV="1">
                  <a:off x="428189" y="4089188"/>
                  <a:ext cx="8384" cy="58444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7C40-A3BC-924E-8FFF-6E590D4493D4}"/>
                    </a:ext>
                  </a:extLst>
                </p:cNvPr>
                <p:cNvSpPr txBox="1"/>
                <p:nvPr/>
              </p:nvSpPr>
              <p:spPr>
                <a:xfrm>
                  <a:off x="864073" y="4692620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635BBCB-CF83-BD43-BA96-999D683CAF32}"/>
                    </a:ext>
                  </a:extLst>
                </p:cNvPr>
                <p:cNvSpPr txBox="1"/>
                <p:nvPr/>
              </p:nvSpPr>
              <p:spPr>
                <a:xfrm>
                  <a:off x="107504" y="4005064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0F2B64F-425E-4C48-B24E-5FDCBF067C73}"/>
              </a:ext>
            </a:extLst>
          </p:cNvPr>
          <p:cNvSpPr/>
          <p:nvPr/>
        </p:nvSpPr>
        <p:spPr>
          <a:xfrm>
            <a:off x="1270021" y="4170390"/>
            <a:ext cx="3464679" cy="2143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28500E-3BB5-A84E-8504-F52365440991}"/>
              </a:ext>
            </a:extLst>
          </p:cNvPr>
          <p:cNvCxnSpPr/>
          <p:nvPr/>
        </p:nvCxnSpPr>
        <p:spPr>
          <a:xfrm>
            <a:off x="1309090" y="2084936"/>
            <a:ext cx="34235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860112-9769-8E47-8F9B-11F657BCBE87}"/>
              </a:ext>
            </a:extLst>
          </p:cNvPr>
          <p:cNvSpPr txBox="1"/>
          <p:nvPr/>
        </p:nvSpPr>
        <p:spPr>
          <a:xfrm>
            <a:off x="4947448" y="2020780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fr-FR" sz="2400" i="1" baseline="-25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fr-FR" sz="2000" i="1" baseline="-25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5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2D7D8-0DE2-3A42-AE1A-762BA6D1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494" y="921254"/>
            <a:ext cx="7015806" cy="654856"/>
          </a:xfrm>
        </p:spPr>
        <p:txBody>
          <a:bodyPr/>
          <a:lstStyle/>
          <a:p>
            <a:r>
              <a:rPr lang="fr-FR" dirty="0"/>
              <a:t>Remplacer </a:t>
            </a:r>
            <a:r>
              <a:rPr lang="fr-FR" i="1" dirty="0"/>
              <a:t>q(x) </a:t>
            </a:r>
            <a:r>
              <a:rPr lang="fr-FR" dirty="0"/>
              <a:t>par une force concentrée statiquement équivalente à </a:t>
            </a:r>
            <a:r>
              <a:rPr lang="fr-FR" i="1" dirty="0"/>
              <a:t>q(x) </a:t>
            </a:r>
            <a:endParaRPr lang="fr-FR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CC3DD-3389-E143-9472-6BF8EFB3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623606"/>
          </a:xfrm>
        </p:spPr>
        <p:txBody>
          <a:bodyPr/>
          <a:lstStyle/>
          <a:p>
            <a:r>
              <a:rPr lang="fr-FR" dirty="0"/>
              <a:t>Charge triangulaire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2A6F-CD57-9146-B934-0FF35639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0E02-12A3-A544-897D-ACBC6440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CDC6-77B5-9B41-BE48-75C413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EF4FF1-1A80-FB45-A301-A1895A9276BC}"/>
              </a:ext>
            </a:extLst>
          </p:cNvPr>
          <p:cNvGrpSpPr/>
          <p:nvPr/>
        </p:nvGrpSpPr>
        <p:grpSpPr>
          <a:xfrm>
            <a:off x="901494" y="1738489"/>
            <a:ext cx="3925274" cy="1819342"/>
            <a:chOff x="886367" y="894099"/>
            <a:chExt cx="3925274" cy="18193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7DFEC6-4FE5-1B4C-8878-7466ACFEC272}"/>
                </a:ext>
              </a:extLst>
            </p:cNvPr>
            <p:cNvSpPr txBox="1"/>
            <p:nvPr/>
          </p:nvSpPr>
          <p:spPr>
            <a:xfrm>
              <a:off x="2879619" y="234410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87A0C6-CB17-BA43-9C1B-923802CE175A}"/>
                </a:ext>
              </a:extLst>
            </p:cNvPr>
            <p:cNvGrpSpPr/>
            <p:nvPr/>
          </p:nvGrpSpPr>
          <p:grpSpPr>
            <a:xfrm>
              <a:off x="886367" y="894099"/>
              <a:ext cx="3925274" cy="1520329"/>
              <a:chOff x="886367" y="894099"/>
              <a:chExt cx="3925274" cy="152032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E19EB-B37A-8245-AE5F-CB7415CE7ADC}"/>
                  </a:ext>
                </a:extLst>
              </p:cNvPr>
              <p:cNvSpPr/>
              <p:nvPr/>
            </p:nvSpPr>
            <p:spPr>
              <a:xfrm>
                <a:off x="1261105" y="1734810"/>
                <a:ext cx="3464679" cy="214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44D7F57-2620-A943-B034-E12683761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900" y="1638055"/>
                <a:ext cx="0" cy="1280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2092FB-9AAF-E944-94FF-9DACCD602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941" y="1557287"/>
                <a:ext cx="0" cy="194990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464E7EB-7F56-F04E-9CAE-AFA1C6532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156" y="1094579"/>
                <a:ext cx="0" cy="650023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473DBB9-049F-D143-B310-23AFB368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6" y="1010116"/>
                <a:ext cx="0" cy="74216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05F738C-85B1-8749-A4E9-24D038BEB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7528" y="894099"/>
                <a:ext cx="0" cy="858178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4F5820-B214-924F-8B3D-4C8F18559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2980" y="1476497"/>
                <a:ext cx="0" cy="25914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DEFBAE-88A4-8645-8BC5-DC3EC8827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3020" y="1383726"/>
                <a:ext cx="0" cy="35317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9A8F46-AB9A-C747-BED9-BA701B846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5068" y="1278193"/>
                <a:ext cx="0" cy="465150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53D6D8B-B959-F640-9003-808AAC9C3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5108" y="1204747"/>
                <a:ext cx="0" cy="539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E28B64-837A-0449-8817-D5078C678B6D}"/>
                  </a:ext>
                </a:extLst>
              </p:cNvPr>
              <p:cNvCxnSpPr/>
              <p:nvPr/>
            </p:nvCxnSpPr>
            <p:spPr>
              <a:xfrm rot="5400000">
                <a:off x="1223319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A63C3B8-2EAD-D94D-BA2C-887159AF459C}"/>
                  </a:ext>
                </a:extLst>
              </p:cNvPr>
              <p:cNvCxnSpPr/>
              <p:nvPr/>
            </p:nvCxnSpPr>
            <p:spPr>
              <a:xfrm>
                <a:off x="1223319" y="2342196"/>
                <a:ext cx="3567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744B9E0-C9A8-F647-8094-D52554907E3A}"/>
                  </a:ext>
                </a:extLst>
              </p:cNvPr>
              <p:cNvCxnSpPr/>
              <p:nvPr/>
            </p:nvCxnSpPr>
            <p:spPr>
              <a:xfrm rot="5400000">
                <a:off x="4668765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FBAFBF-A171-FE43-B574-B1B4C9F3007B}"/>
                  </a:ext>
                </a:extLst>
              </p:cNvPr>
              <p:cNvCxnSpPr/>
              <p:nvPr/>
            </p:nvCxnSpPr>
            <p:spPr>
              <a:xfrm rot="5400000" flipH="1" flipV="1">
                <a:off x="1223319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8DF10D-129A-AC43-A2F1-8E170AD7B41E}"/>
                  </a:ext>
                </a:extLst>
              </p:cNvPr>
              <p:cNvCxnSpPr/>
              <p:nvPr/>
            </p:nvCxnSpPr>
            <p:spPr>
              <a:xfrm rot="5400000" flipH="1" flipV="1">
                <a:off x="4668765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EED57D-05B1-1842-9585-D0DC45B6C97A}"/>
                  </a:ext>
                </a:extLst>
              </p:cNvPr>
              <p:cNvSpPr/>
              <p:nvPr/>
            </p:nvSpPr>
            <p:spPr>
              <a:xfrm>
                <a:off x="1239425" y="181922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CA2352-70DF-8B42-B0F3-95507DF3E3BD}"/>
                  </a:ext>
                </a:extLst>
              </p:cNvPr>
              <p:cNvSpPr txBox="1"/>
              <p:nvPr/>
            </p:nvSpPr>
            <p:spPr>
              <a:xfrm>
                <a:off x="886367" y="1734810"/>
                <a:ext cx="336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O</a:t>
                </a:r>
                <a:endParaRPr lang="de-DE" dirty="0"/>
              </a:p>
            </p:txBody>
          </p:sp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768477BF-5DC5-7B40-8FA5-9C55C55AFB35}"/>
                  </a:ext>
                </a:extLst>
              </p:cNvPr>
              <p:cNvGrpSpPr/>
              <p:nvPr/>
            </p:nvGrpSpPr>
            <p:grpSpPr>
              <a:xfrm>
                <a:off x="997499" y="1313801"/>
                <a:ext cx="930200" cy="940835"/>
                <a:chOff x="107504" y="4005064"/>
                <a:chExt cx="1094594" cy="113188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451ECAA-A8E8-8248-A4F1-460887677EC0}"/>
                    </a:ext>
                  </a:extLst>
                </p:cNvPr>
                <p:cNvCxnSpPr/>
                <p:nvPr/>
              </p:nvCxnSpPr>
              <p:spPr>
                <a:xfrm>
                  <a:off x="428189" y="4665250"/>
                  <a:ext cx="64807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9421D26-B8D5-0040-9A47-469730C25026}"/>
                    </a:ext>
                  </a:extLst>
                </p:cNvPr>
                <p:cNvCxnSpPr/>
                <p:nvPr/>
              </p:nvCxnSpPr>
              <p:spPr>
                <a:xfrm flipH="1" flipV="1">
                  <a:off x="428189" y="4089188"/>
                  <a:ext cx="8384" cy="58444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7C40-A3BC-924E-8FFF-6E590D4493D4}"/>
                    </a:ext>
                  </a:extLst>
                </p:cNvPr>
                <p:cNvSpPr txBox="1"/>
                <p:nvPr/>
              </p:nvSpPr>
              <p:spPr>
                <a:xfrm>
                  <a:off x="864073" y="4692620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635BBCB-CF83-BD43-BA96-999D683CAF32}"/>
                    </a:ext>
                  </a:extLst>
                </p:cNvPr>
                <p:cNvSpPr txBox="1"/>
                <p:nvPr/>
              </p:nvSpPr>
              <p:spPr>
                <a:xfrm>
                  <a:off x="107504" y="4005064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0F2B64F-425E-4C48-B24E-5FDCBF067C73}"/>
              </a:ext>
            </a:extLst>
          </p:cNvPr>
          <p:cNvSpPr/>
          <p:nvPr/>
        </p:nvSpPr>
        <p:spPr>
          <a:xfrm>
            <a:off x="1270021" y="4170390"/>
            <a:ext cx="3464679" cy="2143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28500E-3BB5-A84E-8504-F52365440991}"/>
              </a:ext>
            </a:extLst>
          </p:cNvPr>
          <p:cNvCxnSpPr>
            <a:cxnSpLocks/>
          </p:cNvCxnSpPr>
          <p:nvPr/>
        </p:nvCxnSpPr>
        <p:spPr>
          <a:xfrm flipV="1">
            <a:off x="1322285" y="1741797"/>
            <a:ext cx="3418626" cy="829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860112-9769-8E47-8F9B-11F657BCBE87}"/>
              </a:ext>
            </a:extLst>
          </p:cNvPr>
          <p:cNvSpPr txBox="1"/>
          <p:nvPr/>
        </p:nvSpPr>
        <p:spPr>
          <a:xfrm>
            <a:off x="4947448" y="2020780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fr-FR" sz="2400" i="1" baseline="-25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fr-FR" sz="2000" i="1" baseline="-25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2D7D8-0DE2-3A42-AE1A-762BA6D1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494" y="921254"/>
            <a:ext cx="7457646" cy="654856"/>
          </a:xfrm>
        </p:spPr>
        <p:txBody>
          <a:bodyPr/>
          <a:lstStyle/>
          <a:p>
            <a:r>
              <a:rPr lang="fr-FR" dirty="0"/>
              <a:t>Remplacer </a:t>
            </a:r>
            <a:r>
              <a:rPr lang="fr-FR" i="1" dirty="0"/>
              <a:t>q(x) </a:t>
            </a:r>
            <a:r>
              <a:rPr lang="fr-FR" dirty="0"/>
              <a:t>par une seule force statiquement équivalente à </a:t>
            </a:r>
            <a:r>
              <a:rPr lang="fr-FR" i="1" dirty="0"/>
              <a:t>q(x) </a:t>
            </a:r>
            <a:endParaRPr lang="fr-FR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CC3DD-3389-E143-9472-6BF8EFB3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Forces réparties sur une ligne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2A6F-CD57-9146-B934-0FF35639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0E02-12A3-A544-897D-ACBC6440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CDC6-77B5-9B41-BE48-75C413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EF4FF1-1A80-FB45-A301-A1895A9276BC}"/>
              </a:ext>
            </a:extLst>
          </p:cNvPr>
          <p:cNvGrpSpPr/>
          <p:nvPr/>
        </p:nvGrpSpPr>
        <p:grpSpPr>
          <a:xfrm>
            <a:off x="901494" y="1710810"/>
            <a:ext cx="4539129" cy="1847021"/>
            <a:chOff x="886367" y="866420"/>
            <a:chExt cx="4539129" cy="18470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7DFEC6-4FE5-1B4C-8878-7466ACFEC272}"/>
                </a:ext>
              </a:extLst>
            </p:cNvPr>
            <p:cNvSpPr txBox="1"/>
            <p:nvPr/>
          </p:nvSpPr>
          <p:spPr>
            <a:xfrm>
              <a:off x="2879619" y="234410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87A0C6-CB17-BA43-9C1B-923802CE175A}"/>
                </a:ext>
              </a:extLst>
            </p:cNvPr>
            <p:cNvGrpSpPr/>
            <p:nvPr/>
          </p:nvGrpSpPr>
          <p:grpSpPr>
            <a:xfrm>
              <a:off x="886367" y="866420"/>
              <a:ext cx="4539129" cy="1548008"/>
              <a:chOff x="886367" y="866420"/>
              <a:chExt cx="4539129" cy="154800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E19EB-B37A-8245-AE5F-CB7415CE7ADC}"/>
                  </a:ext>
                </a:extLst>
              </p:cNvPr>
              <p:cNvSpPr/>
              <p:nvPr/>
            </p:nvSpPr>
            <p:spPr>
              <a:xfrm>
                <a:off x="1261105" y="1734810"/>
                <a:ext cx="3464679" cy="214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FBFCE0-4841-3A4B-9D3E-DDE82810D01F}"/>
                  </a:ext>
                </a:extLst>
              </p:cNvPr>
              <p:cNvCxnSpPr/>
              <p:nvPr/>
            </p:nvCxnSpPr>
            <p:spPr>
              <a:xfrm>
                <a:off x="1299728" y="1240546"/>
                <a:ext cx="743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C79FD84-6754-9749-B44C-52010FCDF4C6}"/>
                  </a:ext>
                </a:extLst>
              </p:cNvPr>
              <p:cNvSpPr/>
              <p:nvPr/>
            </p:nvSpPr>
            <p:spPr>
              <a:xfrm>
                <a:off x="1299728" y="866420"/>
                <a:ext cx="3426056" cy="460802"/>
              </a:xfrm>
              <a:custGeom>
                <a:avLst/>
                <a:gdLst>
                  <a:gd name="connsiteX0" fmla="*/ 0 w 4100946"/>
                  <a:gd name="connsiteY0" fmla="*/ 346452 h 460802"/>
                  <a:gd name="connsiteX1" fmla="*/ 858982 w 4100946"/>
                  <a:gd name="connsiteY1" fmla="*/ 89 h 460802"/>
                  <a:gd name="connsiteX2" fmla="*/ 1856509 w 4100946"/>
                  <a:gd name="connsiteY2" fmla="*/ 374161 h 460802"/>
                  <a:gd name="connsiteX3" fmla="*/ 3117273 w 4100946"/>
                  <a:gd name="connsiteY3" fmla="*/ 443434 h 460802"/>
                  <a:gd name="connsiteX4" fmla="*/ 4100946 w 4100946"/>
                  <a:gd name="connsiteY4" fmla="*/ 124780 h 460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0946" h="460802">
                    <a:moveTo>
                      <a:pt x="0" y="346452"/>
                    </a:moveTo>
                    <a:cubicBezTo>
                      <a:pt x="274782" y="170961"/>
                      <a:pt x="549564" y="-4529"/>
                      <a:pt x="858982" y="89"/>
                    </a:cubicBezTo>
                    <a:cubicBezTo>
                      <a:pt x="1168400" y="4707"/>
                      <a:pt x="1480127" y="300270"/>
                      <a:pt x="1856509" y="374161"/>
                    </a:cubicBezTo>
                    <a:cubicBezTo>
                      <a:pt x="2232891" y="448052"/>
                      <a:pt x="2743200" y="484997"/>
                      <a:pt x="3117273" y="443434"/>
                    </a:cubicBezTo>
                    <a:cubicBezTo>
                      <a:pt x="3491346" y="401871"/>
                      <a:pt x="3796146" y="263325"/>
                      <a:pt x="4100946" y="12478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44D7F57-2620-A943-B034-E12683761B8A}"/>
                  </a:ext>
                </a:extLst>
              </p:cNvPr>
              <p:cNvCxnSpPr/>
              <p:nvPr/>
            </p:nvCxnSpPr>
            <p:spPr>
              <a:xfrm>
                <a:off x="1622900" y="979555"/>
                <a:ext cx="0" cy="7865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2092FB-9AAF-E944-94FF-9DACCD602069}"/>
                  </a:ext>
                </a:extLst>
              </p:cNvPr>
              <p:cNvCxnSpPr/>
              <p:nvPr/>
            </p:nvCxnSpPr>
            <p:spPr>
              <a:xfrm flipH="1">
                <a:off x="1982940" y="875325"/>
                <a:ext cx="1959" cy="87695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464E7EB-7F56-F04E-9CAE-AFA1C653299B}"/>
                  </a:ext>
                </a:extLst>
              </p:cNvPr>
              <p:cNvCxnSpPr/>
              <p:nvPr/>
            </p:nvCxnSpPr>
            <p:spPr>
              <a:xfrm>
                <a:off x="3919497" y="1328747"/>
                <a:ext cx="7659" cy="415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473DBB9-049F-D143-B310-23AFB36830D4}"/>
                  </a:ext>
                </a:extLst>
              </p:cNvPr>
              <p:cNvCxnSpPr/>
              <p:nvPr/>
            </p:nvCxnSpPr>
            <p:spPr>
              <a:xfrm>
                <a:off x="4282234" y="1215391"/>
                <a:ext cx="4962" cy="53688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05F738C-85B1-8749-A4E9-24D038BEB59B}"/>
                  </a:ext>
                </a:extLst>
              </p:cNvPr>
              <p:cNvCxnSpPr/>
              <p:nvPr/>
            </p:nvCxnSpPr>
            <p:spPr>
              <a:xfrm>
                <a:off x="4717528" y="996193"/>
                <a:ext cx="0" cy="75608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4F5820-B214-924F-8B3D-4C8F185596E6}"/>
                  </a:ext>
                </a:extLst>
              </p:cNvPr>
              <p:cNvCxnSpPr/>
              <p:nvPr/>
            </p:nvCxnSpPr>
            <p:spPr>
              <a:xfrm>
                <a:off x="2342980" y="979555"/>
                <a:ext cx="0" cy="75608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DEFBAE-88A4-8645-8BC5-DC3EC8827C3E}"/>
                  </a:ext>
                </a:extLst>
              </p:cNvPr>
              <p:cNvCxnSpPr/>
              <p:nvPr/>
            </p:nvCxnSpPr>
            <p:spPr>
              <a:xfrm>
                <a:off x="2702816" y="1207834"/>
                <a:ext cx="204" cy="52906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9A8F46-AB9A-C747-BED9-BA701B846B24}"/>
                  </a:ext>
                </a:extLst>
              </p:cNvPr>
              <p:cNvCxnSpPr/>
              <p:nvPr/>
            </p:nvCxnSpPr>
            <p:spPr>
              <a:xfrm>
                <a:off x="3133566" y="1298519"/>
                <a:ext cx="1502" cy="44482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53D6D8B-B959-F640-9003-808AAC9C30EE}"/>
                  </a:ext>
                </a:extLst>
              </p:cNvPr>
              <p:cNvCxnSpPr/>
              <p:nvPr/>
            </p:nvCxnSpPr>
            <p:spPr>
              <a:xfrm flipH="1">
                <a:off x="3495108" y="1328747"/>
                <a:ext cx="1196" cy="415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9" name="Object 18">
                <a:extLst>
                  <a:ext uri="{FF2B5EF4-FFF2-40B4-BE49-F238E27FC236}">
                    <a16:creationId xmlns:a16="http://schemas.microsoft.com/office/drawing/2014/main" id="{E1B90EBF-C20F-674D-B72B-4BC02B0C2A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71496" y="1266003"/>
              <a:ext cx="454000" cy="272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07" name="Equation" r:id="rId3" imgW="698400" imgH="419040" progId="Equation.DSMT4">
                      <p:embed/>
                    </p:oleObj>
                  </mc:Choice>
                  <mc:Fallback>
                    <p:oleObj name="Equation" r:id="rId3" imgW="698400" imgH="419040" progId="Equation.DSMT4">
                      <p:embed/>
                      <p:pic>
                        <p:nvPicPr>
                          <p:cNvPr id="19" name="Object 18">
                            <a:extLst>
                              <a:ext uri="{FF2B5EF4-FFF2-40B4-BE49-F238E27FC236}">
                                <a16:creationId xmlns:a16="http://schemas.microsoft.com/office/drawing/2014/main" id="{E1B90EBF-C20F-674D-B72B-4BC02B0C2AA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1496" y="1266003"/>
                            <a:ext cx="454000" cy="272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E28B64-837A-0449-8817-D5078C678B6D}"/>
                  </a:ext>
                </a:extLst>
              </p:cNvPr>
              <p:cNvCxnSpPr/>
              <p:nvPr/>
            </p:nvCxnSpPr>
            <p:spPr>
              <a:xfrm rot="5400000">
                <a:off x="1223319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A63C3B8-2EAD-D94D-BA2C-887159AF459C}"/>
                  </a:ext>
                </a:extLst>
              </p:cNvPr>
              <p:cNvCxnSpPr/>
              <p:nvPr/>
            </p:nvCxnSpPr>
            <p:spPr>
              <a:xfrm>
                <a:off x="1223319" y="2342196"/>
                <a:ext cx="3567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744B9E0-C9A8-F647-8094-D52554907E3A}"/>
                  </a:ext>
                </a:extLst>
              </p:cNvPr>
              <p:cNvCxnSpPr/>
              <p:nvPr/>
            </p:nvCxnSpPr>
            <p:spPr>
              <a:xfrm rot="5400000">
                <a:off x="4668765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FBAFBF-A171-FE43-B574-B1B4C9F3007B}"/>
                  </a:ext>
                </a:extLst>
              </p:cNvPr>
              <p:cNvCxnSpPr/>
              <p:nvPr/>
            </p:nvCxnSpPr>
            <p:spPr>
              <a:xfrm rot="5400000" flipH="1" flipV="1">
                <a:off x="1223319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8DF10D-129A-AC43-A2F1-8E170AD7B41E}"/>
                  </a:ext>
                </a:extLst>
              </p:cNvPr>
              <p:cNvCxnSpPr/>
              <p:nvPr/>
            </p:nvCxnSpPr>
            <p:spPr>
              <a:xfrm rot="5400000" flipH="1" flipV="1">
                <a:off x="4668765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EED57D-05B1-1842-9585-D0DC45B6C97A}"/>
                  </a:ext>
                </a:extLst>
              </p:cNvPr>
              <p:cNvSpPr/>
              <p:nvPr/>
            </p:nvSpPr>
            <p:spPr>
              <a:xfrm>
                <a:off x="1239425" y="181922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CA2352-70DF-8B42-B0F3-95507DF3E3BD}"/>
                  </a:ext>
                </a:extLst>
              </p:cNvPr>
              <p:cNvSpPr txBox="1"/>
              <p:nvPr/>
            </p:nvSpPr>
            <p:spPr>
              <a:xfrm>
                <a:off x="886367" y="1734810"/>
                <a:ext cx="336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O</a:t>
                </a:r>
                <a:endParaRPr lang="de-DE" dirty="0"/>
              </a:p>
            </p:txBody>
          </p:sp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768477BF-5DC5-7B40-8FA5-9C55C55AFB35}"/>
                  </a:ext>
                </a:extLst>
              </p:cNvPr>
              <p:cNvGrpSpPr/>
              <p:nvPr/>
            </p:nvGrpSpPr>
            <p:grpSpPr>
              <a:xfrm>
                <a:off x="997499" y="1313801"/>
                <a:ext cx="930200" cy="940835"/>
                <a:chOff x="107504" y="4005064"/>
                <a:chExt cx="1094594" cy="113188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451ECAA-A8E8-8248-A4F1-460887677EC0}"/>
                    </a:ext>
                  </a:extLst>
                </p:cNvPr>
                <p:cNvCxnSpPr/>
                <p:nvPr/>
              </p:nvCxnSpPr>
              <p:spPr>
                <a:xfrm>
                  <a:off x="428189" y="4665250"/>
                  <a:ext cx="64807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9421D26-B8D5-0040-9A47-469730C25026}"/>
                    </a:ext>
                  </a:extLst>
                </p:cNvPr>
                <p:cNvCxnSpPr/>
                <p:nvPr/>
              </p:nvCxnSpPr>
              <p:spPr>
                <a:xfrm flipH="1" flipV="1">
                  <a:off x="428189" y="4089188"/>
                  <a:ext cx="8384" cy="58444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7C40-A3BC-924E-8FFF-6E590D4493D4}"/>
                    </a:ext>
                  </a:extLst>
                </p:cNvPr>
                <p:cNvSpPr txBox="1"/>
                <p:nvPr/>
              </p:nvSpPr>
              <p:spPr>
                <a:xfrm>
                  <a:off x="864073" y="4692620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635BBCB-CF83-BD43-BA96-999D683CAF32}"/>
                    </a:ext>
                  </a:extLst>
                </p:cNvPr>
                <p:cNvSpPr txBox="1"/>
                <p:nvPr/>
              </p:nvSpPr>
              <p:spPr>
                <a:xfrm>
                  <a:off x="107504" y="4005064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0F2B64F-425E-4C48-B24E-5FDCBF067C73}"/>
              </a:ext>
            </a:extLst>
          </p:cNvPr>
          <p:cNvSpPr/>
          <p:nvPr/>
        </p:nvSpPr>
        <p:spPr>
          <a:xfrm>
            <a:off x="1270021" y="4170390"/>
            <a:ext cx="3464679" cy="2143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F50392-EFFC-4C77-82CD-581841249C08}"/>
              </a:ext>
            </a:extLst>
          </p:cNvPr>
          <p:cNvCxnSpPr>
            <a:cxnSpLocks/>
          </p:cNvCxnSpPr>
          <p:nvPr/>
        </p:nvCxnSpPr>
        <p:spPr>
          <a:xfrm>
            <a:off x="2594610" y="3451860"/>
            <a:ext cx="0" cy="7185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6FC266-0E0A-4D6C-841C-74545B5B10F7}"/>
              </a:ext>
            </a:extLst>
          </p:cNvPr>
          <p:cNvCxnSpPr/>
          <p:nvPr/>
        </p:nvCxnSpPr>
        <p:spPr>
          <a:xfrm>
            <a:off x="1254552" y="3857625"/>
            <a:ext cx="1340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A4204F-E795-402A-BC45-1FA367CA23B7}"/>
                  </a:ext>
                </a:extLst>
              </p:cNvPr>
              <p:cNvSpPr txBox="1"/>
              <p:nvPr/>
            </p:nvSpPr>
            <p:spPr>
              <a:xfrm>
                <a:off x="1736583" y="3460010"/>
                <a:ext cx="4124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A4204F-E795-402A-BC45-1FA367CA2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83" y="3460010"/>
                <a:ext cx="412485" cy="369332"/>
              </a:xfrm>
              <a:prstGeom prst="rect">
                <a:avLst/>
              </a:prstGeom>
              <a:blipFill>
                <a:blip r:embed="rId5"/>
                <a:stretch>
                  <a:fillRect l="-8824" r="-2941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414A89-410A-468D-BD36-DA102E44CFFF}"/>
                  </a:ext>
                </a:extLst>
              </p:cNvPr>
              <p:cNvSpPr txBox="1"/>
              <p:nvPr/>
            </p:nvSpPr>
            <p:spPr>
              <a:xfrm>
                <a:off x="2633841" y="3579659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CH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414A89-410A-468D-BD36-DA102E44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841" y="3579659"/>
                <a:ext cx="289566" cy="369332"/>
              </a:xfrm>
              <a:prstGeom prst="rect">
                <a:avLst/>
              </a:prstGeom>
              <a:blipFill>
                <a:blip r:embed="rId6"/>
                <a:stretch>
                  <a:fillRect l="-20833" r="-1875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EF80759-5887-42E1-A1D6-35D1FA7F70A3}"/>
                  </a:ext>
                </a:extLst>
              </p:cNvPr>
              <p:cNvSpPr txBox="1"/>
              <p:nvPr/>
            </p:nvSpPr>
            <p:spPr>
              <a:xfrm>
                <a:off x="6170854" y="2071375"/>
                <a:ext cx="2020874" cy="83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fr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CH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EF80759-5887-42E1-A1D6-35D1FA7F7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854" y="2071375"/>
                <a:ext cx="2020874" cy="830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85BDC0-BBDE-4189-9F65-00CCAC484E6D}"/>
                  </a:ext>
                </a:extLst>
              </p:cNvPr>
              <p:cNvSpPr txBox="1"/>
              <p:nvPr/>
            </p:nvSpPr>
            <p:spPr>
              <a:xfrm>
                <a:off x="6142917" y="3054200"/>
                <a:ext cx="2746906" cy="844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CH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CH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num>
                        <m:den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fr-CH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85BDC0-BBDE-4189-9F65-00CCAC484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917" y="3054200"/>
                <a:ext cx="2746906" cy="844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6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2D7D8-0DE2-3A42-AE1A-762BA6D1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494" y="921254"/>
            <a:ext cx="7015806" cy="654856"/>
          </a:xfrm>
        </p:spPr>
        <p:txBody>
          <a:bodyPr/>
          <a:lstStyle/>
          <a:p>
            <a:r>
              <a:rPr lang="fr-FR" dirty="0"/>
              <a:t>Remplacer </a:t>
            </a:r>
            <a:r>
              <a:rPr lang="fr-FR" i="1" dirty="0"/>
              <a:t>q(x) </a:t>
            </a:r>
            <a:r>
              <a:rPr lang="fr-FR" dirty="0"/>
              <a:t>par une force en </a:t>
            </a:r>
            <a:r>
              <a:rPr lang="fr-FR" i="1" dirty="0"/>
              <a:t>O</a:t>
            </a:r>
            <a:r>
              <a:rPr lang="fr-FR" dirty="0"/>
              <a:t> et un moment en </a:t>
            </a:r>
            <a:r>
              <a:rPr lang="fr-FR" i="1" dirty="0"/>
              <a:t>O</a:t>
            </a:r>
            <a:r>
              <a:rPr lang="fr-FR" dirty="0"/>
              <a:t> qui sont statiquement équivalents à </a:t>
            </a:r>
            <a:r>
              <a:rPr lang="fr-FR" i="1" dirty="0"/>
              <a:t>q(x)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CC3DD-3389-E143-9472-6BF8EFB3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623606"/>
          </a:xfrm>
        </p:spPr>
        <p:txBody>
          <a:bodyPr/>
          <a:lstStyle/>
          <a:p>
            <a:r>
              <a:rPr lang="fr-FR" dirty="0"/>
              <a:t>Forces réparties sur une ligne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2A6F-CD57-9146-B934-0FF35639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0E02-12A3-A544-897D-ACBC6440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CDC6-77B5-9B41-BE48-75C413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EF4FF1-1A80-FB45-A301-A1895A9276BC}"/>
              </a:ext>
            </a:extLst>
          </p:cNvPr>
          <p:cNvGrpSpPr/>
          <p:nvPr/>
        </p:nvGrpSpPr>
        <p:grpSpPr>
          <a:xfrm>
            <a:off x="901494" y="1710810"/>
            <a:ext cx="4539129" cy="1847021"/>
            <a:chOff x="886367" y="866420"/>
            <a:chExt cx="4539129" cy="18470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7DFEC6-4FE5-1B4C-8878-7466ACFEC272}"/>
                </a:ext>
              </a:extLst>
            </p:cNvPr>
            <p:cNvSpPr txBox="1"/>
            <p:nvPr/>
          </p:nvSpPr>
          <p:spPr>
            <a:xfrm>
              <a:off x="2879619" y="234410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87A0C6-CB17-BA43-9C1B-923802CE175A}"/>
                </a:ext>
              </a:extLst>
            </p:cNvPr>
            <p:cNvGrpSpPr/>
            <p:nvPr/>
          </p:nvGrpSpPr>
          <p:grpSpPr>
            <a:xfrm>
              <a:off x="886367" y="866420"/>
              <a:ext cx="4539129" cy="1548008"/>
              <a:chOff x="886367" y="866420"/>
              <a:chExt cx="4539129" cy="154800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E19EB-B37A-8245-AE5F-CB7415CE7ADC}"/>
                  </a:ext>
                </a:extLst>
              </p:cNvPr>
              <p:cNvSpPr/>
              <p:nvPr/>
            </p:nvSpPr>
            <p:spPr>
              <a:xfrm>
                <a:off x="1261105" y="1734810"/>
                <a:ext cx="3464679" cy="214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FBFCE0-4841-3A4B-9D3E-DDE82810D01F}"/>
                  </a:ext>
                </a:extLst>
              </p:cNvPr>
              <p:cNvCxnSpPr/>
              <p:nvPr/>
            </p:nvCxnSpPr>
            <p:spPr>
              <a:xfrm>
                <a:off x="1299728" y="1240546"/>
                <a:ext cx="743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C79FD84-6754-9749-B44C-52010FCDF4C6}"/>
                  </a:ext>
                </a:extLst>
              </p:cNvPr>
              <p:cNvSpPr/>
              <p:nvPr/>
            </p:nvSpPr>
            <p:spPr>
              <a:xfrm>
                <a:off x="1299728" y="866420"/>
                <a:ext cx="3426056" cy="460802"/>
              </a:xfrm>
              <a:custGeom>
                <a:avLst/>
                <a:gdLst>
                  <a:gd name="connsiteX0" fmla="*/ 0 w 4100946"/>
                  <a:gd name="connsiteY0" fmla="*/ 346452 h 460802"/>
                  <a:gd name="connsiteX1" fmla="*/ 858982 w 4100946"/>
                  <a:gd name="connsiteY1" fmla="*/ 89 h 460802"/>
                  <a:gd name="connsiteX2" fmla="*/ 1856509 w 4100946"/>
                  <a:gd name="connsiteY2" fmla="*/ 374161 h 460802"/>
                  <a:gd name="connsiteX3" fmla="*/ 3117273 w 4100946"/>
                  <a:gd name="connsiteY3" fmla="*/ 443434 h 460802"/>
                  <a:gd name="connsiteX4" fmla="*/ 4100946 w 4100946"/>
                  <a:gd name="connsiteY4" fmla="*/ 124780 h 460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0946" h="460802">
                    <a:moveTo>
                      <a:pt x="0" y="346452"/>
                    </a:moveTo>
                    <a:cubicBezTo>
                      <a:pt x="274782" y="170961"/>
                      <a:pt x="549564" y="-4529"/>
                      <a:pt x="858982" y="89"/>
                    </a:cubicBezTo>
                    <a:cubicBezTo>
                      <a:pt x="1168400" y="4707"/>
                      <a:pt x="1480127" y="300270"/>
                      <a:pt x="1856509" y="374161"/>
                    </a:cubicBezTo>
                    <a:cubicBezTo>
                      <a:pt x="2232891" y="448052"/>
                      <a:pt x="2743200" y="484997"/>
                      <a:pt x="3117273" y="443434"/>
                    </a:cubicBezTo>
                    <a:cubicBezTo>
                      <a:pt x="3491346" y="401871"/>
                      <a:pt x="3796146" y="263325"/>
                      <a:pt x="4100946" y="12478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44D7F57-2620-A943-B034-E12683761B8A}"/>
                  </a:ext>
                </a:extLst>
              </p:cNvPr>
              <p:cNvCxnSpPr/>
              <p:nvPr/>
            </p:nvCxnSpPr>
            <p:spPr>
              <a:xfrm>
                <a:off x="1622900" y="979555"/>
                <a:ext cx="0" cy="7865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2092FB-9AAF-E944-94FF-9DACCD602069}"/>
                  </a:ext>
                </a:extLst>
              </p:cNvPr>
              <p:cNvCxnSpPr/>
              <p:nvPr/>
            </p:nvCxnSpPr>
            <p:spPr>
              <a:xfrm flipH="1">
                <a:off x="1982940" y="875325"/>
                <a:ext cx="1959" cy="87695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464E7EB-7F56-F04E-9CAE-AFA1C653299B}"/>
                  </a:ext>
                </a:extLst>
              </p:cNvPr>
              <p:cNvCxnSpPr/>
              <p:nvPr/>
            </p:nvCxnSpPr>
            <p:spPr>
              <a:xfrm>
                <a:off x="3919497" y="1328747"/>
                <a:ext cx="7659" cy="415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473DBB9-049F-D143-B310-23AFB36830D4}"/>
                  </a:ext>
                </a:extLst>
              </p:cNvPr>
              <p:cNvCxnSpPr/>
              <p:nvPr/>
            </p:nvCxnSpPr>
            <p:spPr>
              <a:xfrm>
                <a:off x="4282234" y="1215391"/>
                <a:ext cx="4962" cy="53688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05F738C-85B1-8749-A4E9-24D038BEB59B}"/>
                  </a:ext>
                </a:extLst>
              </p:cNvPr>
              <p:cNvCxnSpPr/>
              <p:nvPr/>
            </p:nvCxnSpPr>
            <p:spPr>
              <a:xfrm>
                <a:off x="4717528" y="996193"/>
                <a:ext cx="0" cy="75608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4F5820-B214-924F-8B3D-4C8F185596E6}"/>
                  </a:ext>
                </a:extLst>
              </p:cNvPr>
              <p:cNvCxnSpPr/>
              <p:nvPr/>
            </p:nvCxnSpPr>
            <p:spPr>
              <a:xfrm>
                <a:off x="2342980" y="979555"/>
                <a:ext cx="0" cy="75608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DEFBAE-88A4-8645-8BC5-DC3EC8827C3E}"/>
                  </a:ext>
                </a:extLst>
              </p:cNvPr>
              <p:cNvCxnSpPr/>
              <p:nvPr/>
            </p:nvCxnSpPr>
            <p:spPr>
              <a:xfrm>
                <a:off x="2702816" y="1207834"/>
                <a:ext cx="204" cy="52906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9A8F46-AB9A-C747-BED9-BA701B846B24}"/>
                  </a:ext>
                </a:extLst>
              </p:cNvPr>
              <p:cNvCxnSpPr/>
              <p:nvPr/>
            </p:nvCxnSpPr>
            <p:spPr>
              <a:xfrm>
                <a:off x="3133566" y="1298519"/>
                <a:ext cx="1502" cy="44482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53D6D8B-B959-F640-9003-808AAC9C30EE}"/>
                  </a:ext>
                </a:extLst>
              </p:cNvPr>
              <p:cNvCxnSpPr/>
              <p:nvPr/>
            </p:nvCxnSpPr>
            <p:spPr>
              <a:xfrm flipH="1">
                <a:off x="3495108" y="1328747"/>
                <a:ext cx="1196" cy="415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9" name="Object 18">
                <a:extLst>
                  <a:ext uri="{FF2B5EF4-FFF2-40B4-BE49-F238E27FC236}">
                    <a16:creationId xmlns:a16="http://schemas.microsoft.com/office/drawing/2014/main" id="{E1B90EBF-C20F-674D-B72B-4BC02B0C2A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9333506"/>
                  </p:ext>
                </p:extLst>
              </p:nvPr>
            </p:nvGraphicFramePr>
            <p:xfrm>
              <a:off x="4971496" y="1266003"/>
              <a:ext cx="454000" cy="272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8" name="Equation" r:id="rId3" imgW="698400" imgH="419040" progId="Equation.DSMT4">
                      <p:embed/>
                    </p:oleObj>
                  </mc:Choice>
                  <mc:Fallback>
                    <p:oleObj name="Equation" r:id="rId3" imgW="698400" imgH="419040" progId="Equation.DSMT4">
                      <p:embed/>
                      <p:pic>
                        <p:nvPicPr>
                          <p:cNvPr id="31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1496" y="1266003"/>
                            <a:ext cx="454000" cy="272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E28B64-837A-0449-8817-D5078C678B6D}"/>
                  </a:ext>
                </a:extLst>
              </p:cNvPr>
              <p:cNvCxnSpPr/>
              <p:nvPr/>
            </p:nvCxnSpPr>
            <p:spPr>
              <a:xfrm rot="5400000">
                <a:off x="1223319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A63C3B8-2EAD-D94D-BA2C-887159AF459C}"/>
                  </a:ext>
                </a:extLst>
              </p:cNvPr>
              <p:cNvCxnSpPr/>
              <p:nvPr/>
            </p:nvCxnSpPr>
            <p:spPr>
              <a:xfrm>
                <a:off x="1223319" y="2342196"/>
                <a:ext cx="3567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744B9E0-C9A8-F647-8094-D52554907E3A}"/>
                  </a:ext>
                </a:extLst>
              </p:cNvPr>
              <p:cNvCxnSpPr/>
              <p:nvPr/>
            </p:nvCxnSpPr>
            <p:spPr>
              <a:xfrm rot="5400000">
                <a:off x="4668765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FBAFBF-A171-FE43-B574-B1B4C9F3007B}"/>
                  </a:ext>
                </a:extLst>
              </p:cNvPr>
              <p:cNvCxnSpPr/>
              <p:nvPr/>
            </p:nvCxnSpPr>
            <p:spPr>
              <a:xfrm rot="5400000" flipH="1" flipV="1">
                <a:off x="1223319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8DF10D-129A-AC43-A2F1-8E170AD7B41E}"/>
                  </a:ext>
                </a:extLst>
              </p:cNvPr>
              <p:cNvCxnSpPr/>
              <p:nvPr/>
            </p:nvCxnSpPr>
            <p:spPr>
              <a:xfrm rot="5400000" flipH="1" flipV="1">
                <a:off x="4668765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EED57D-05B1-1842-9585-D0DC45B6C97A}"/>
                  </a:ext>
                </a:extLst>
              </p:cNvPr>
              <p:cNvSpPr/>
              <p:nvPr/>
            </p:nvSpPr>
            <p:spPr>
              <a:xfrm>
                <a:off x="1239425" y="181922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CA2352-70DF-8B42-B0F3-95507DF3E3BD}"/>
                  </a:ext>
                </a:extLst>
              </p:cNvPr>
              <p:cNvSpPr txBox="1"/>
              <p:nvPr/>
            </p:nvSpPr>
            <p:spPr>
              <a:xfrm>
                <a:off x="886367" y="1734810"/>
                <a:ext cx="336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O</a:t>
                </a:r>
                <a:endParaRPr lang="de-DE" dirty="0"/>
              </a:p>
            </p:txBody>
          </p:sp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768477BF-5DC5-7B40-8FA5-9C55C55AFB35}"/>
                  </a:ext>
                </a:extLst>
              </p:cNvPr>
              <p:cNvGrpSpPr/>
              <p:nvPr/>
            </p:nvGrpSpPr>
            <p:grpSpPr>
              <a:xfrm>
                <a:off x="997499" y="1313801"/>
                <a:ext cx="930200" cy="940835"/>
                <a:chOff x="107504" y="4005064"/>
                <a:chExt cx="1094594" cy="113188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451ECAA-A8E8-8248-A4F1-460887677EC0}"/>
                    </a:ext>
                  </a:extLst>
                </p:cNvPr>
                <p:cNvCxnSpPr/>
                <p:nvPr/>
              </p:nvCxnSpPr>
              <p:spPr>
                <a:xfrm>
                  <a:off x="428189" y="4665250"/>
                  <a:ext cx="64807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9421D26-B8D5-0040-9A47-469730C25026}"/>
                    </a:ext>
                  </a:extLst>
                </p:cNvPr>
                <p:cNvCxnSpPr/>
                <p:nvPr/>
              </p:nvCxnSpPr>
              <p:spPr>
                <a:xfrm flipH="1" flipV="1">
                  <a:off x="428189" y="4089188"/>
                  <a:ext cx="8384" cy="58444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7C40-A3BC-924E-8FFF-6E590D4493D4}"/>
                    </a:ext>
                  </a:extLst>
                </p:cNvPr>
                <p:cNvSpPr txBox="1"/>
                <p:nvPr/>
              </p:nvSpPr>
              <p:spPr>
                <a:xfrm>
                  <a:off x="864073" y="4692620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635BBCB-CF83-BD43-BA96-999D683CAF32}"/>
                    </a:ext>
                  </a:extLst>
                </p:cNvPr>
                <p:cNvSpPr txBox="1"/>
                <p:nvPr/>
              </p:nvSpPr>
              <p:spPr>
                <a:xfrm>
                  <a:off x="107504" y="4005064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0F2B64F-425E-4C48-B24E-5FDCBF067C73}"/>
              </a:ext>
            </a:extLst>
          </p:cNvPr>
          <p:cNvSpPr/>
          <p:nvPr/>
        </p:nvSpPr>
        <p:spPr>
          <a:xfrm>
            <a:off x="1270021" y="4170390"/>
            <a:ext cx="3464679" cy="2143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8DFFCD-099F-43FC-907B-C1B6588F4DC0}"/>
                  </a:ext>
                </a:extLst>
              </p:cNvPr>
              <p:cNvSpPr txBox="1"/>
              <p:nvPr/>
            </p:nvSpPr>
            <p:spPr>
              <a:xfrm>
                <a:off x="6170854" y="2071375"/>
                <a:ext cx="2231380" cy="83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fr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CH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8DFFCD-099F-43FC-907B-C1B6588F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854" y="2071375"/>
                <a:ext cx="2231380" cy="8306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CA7AD8-4DF3-45E8-9419-DD6F99A6E195}"/>
                  </a:ext>
                </a:extLst>
              </p:cNvPr>
              <p:cNvSpPr txBox="1"/>
              <p:nvPr/>
            </p:nvSpPr>
            <p:spPr>
              <a:xfrm>
                <a:off x="6142917" y="3054200"/>
                <a:ext cx="2854436" cy="83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CH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fr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CH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CA7AD8-4DF3-45E8-9419-DD6F99A6E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917" y="3054200"/>
                <a:ext cx="2854436" cy="830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C3F8CC-B266-4CB0-85E9-75D832E806FD}"/>
              </a:ext>
            </a:extLst>
          </p:cNvPr>
          <p:cNvCxnSpPr>
            <a:cxnSpLocks/>
          </p:cNvCxnSpPr>
          <p:nvPr/>
        </p:nvCxnSpPr>
        <p:spPr>
          <a:xfrm>
            <a:off x="1299884" y="3451860"/>
            <a:ext cx="0" cy="7185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43EDCE-CD28-4D2B-BF34-744830BF1EF4}"/>
                  </a:ext>
                </a:extLst>
              </p:cNvPr>
              <p:cNvSpPr txBox="1"/>
              <p:nvPr/>
            </p:nvSpPr>
            <p:spPr>
              <a:xfrm>
                <a:off x="1339115" y="3579659"/>
                <a:ext cx="4505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fr-CH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43EDCE-CD28-4D2B-BF34-744830BF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15" y="3579659"/>
                <a:ext cx="450573" cy="369332"/>
              </a:xfrm>
              <a:prstGeom prst="rect">
                <a:avLst/>
              </a:prstGeom>
              <a:blipFill>
                <a:blip r:embed="rId7"/>
                <a:stretch>
                  <a:fillRect l="-14865" r="-2703" b="-180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Freeform 22">
            <a:extLst>
              <a:ext uri="{FF2B5EF4-FFF2-40B4-BE49-F238E27FC236}">
                <a16:creationId xmlns:a16="http://schemas.microsoft.com/office/drawing/2014/main" id="{F0ABCDF6-CD37-41A1-BC84-9D8DFFCBDCD8}"/>
              </a:ext>
            </a:extLst>
          </p:cNvPr>
          <p:cNvSpPr/>
          <p:nvPr/>
        </p:nvSpPr>
        <p:spPr>
          <a:xfrm flipV="1">
            <a:off x="1035284" y="3966646"/>
            <a:ext cx="529200" cy="511200"/>
          </a:xfrm>
          <a:custGeom>
            <a:avLst/>
            <a:gdLst>
              <a:gd name="connsiteX0" fmla="*/ 0 w 752881"/>
              <a:gd name="connsiteY0" fmla="*/ 605692 h 804984"/>
              <a:gd name="connsiteX1" fmla="*/ 179753 w 752881"/>
              <a:gd name="connsiteY1" fmla="*/ 769815 h 804984"/>
              <a:gd name="connsiteX2" fmla="*/ 508000 w 752881"/>
              <a:gd name="connsiteY2" fmla="*/ 777630 h 804984"/>
              <a:gd name="connsiteX3" fmla="*/ 695569 w 752881"/>
              <a:gd name="connsiteY3" fmla="*/ 605692 h 804984"/>
              <a:gd name="connsiteX4" fmla="*/ 742461 w 752881"/>
              <a:gd name="connsiteY4" fmla="*/ 324338 h 804984"/>
              <a:gd name="connsiteX5" fmla="*/ 633046 w 752881"/>
              <a:gd name="connsiteY5" fmla="*/ 113323 h 804984"/>
              <a:gd name="connsiteX6" fmla="*/ 445477 w 752881"/>
              <a:gd name="connsiteY6" fmla="*/ 11723 h 804984"/>
              <a:gd name="connsiteX7" fmla="*/ 164123 w 752881"/>
              <a:gd name="connsiteY7" fmla="*/ 42984 h 804984"/>
              <a:gd name="connsiteX8" fmla="*/ 164123 w 752881"/>
              <a:gd name="connsiteY8" fmla="*/ 42984 h 80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881" h="804984">
                <a:moveTo>
                  <a:pt x="0" y="605692"/>
                </a:moveTo>
                <a:cubicBezTo>
                  <a:pt x="47543" y="673425"/>
                  <a:pt x="95086" y="741159"/>
                  <a:pt x="179753" y="769815"/>
                </a:cubicBezTo>
                <a:cubicBezTo>
                  <a:pt x="264420" y="798471"/>
                  <a:pt x="422031" y="804984"/>
                  <a:pt x="508000" y="777630"/>
                </a:cubicBezTo>
                <a:cubicBezTo>
                  <a:pt x="593969" y="750276"/>
                  <a:pt x="656492" y="681241"/>
                  <a:pt x="695569" y="605692"/>
                </a:cubicBezTo>
                <a:cubicBezTo>
                  <a:pt x="734646" y="530143"/>
                  <a:pt x="752881" y="406399"/>
                  <a:pt x="742461" y="324338"/>
                </a:cubicBezTo>
                <a:cubicBezTo>
                  <a:pt x="732041" y="242277"/>
                  <a:pt x="682543" y="165425"/>
                  <a:pt x="633046" y="113323"/>
                </a:cubicBezTo>
                <a:cubicBezTo>
                  <a:pt x="583549" y="61221"/>
                  <a:pt x="523631" y="23446"/>
                  <a:pt x="445477" y="11723"/>
                </a:cubicBezTo>
                <a:cubicBezTo>
                  <a:pt x="367323" y="0"/>
                  <a:pt x="164123" y="42984"/>
                  <a:pt x="164123" y="42984"/>
                </a:cubicBezTo>
                <a:lnTo>
                  <a:pt x="164123" y="42984"/>
                </a:lnTo>
              </a:path>
            </a:pathLst>
          </a:custGeom>
          <a:ln w="38100">
            <a:solidFill>
              <a:srgbClr val="FF000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8DAD65-2971-4A91-B9F0-9E622E944264}"/>
                  </a:ext>
                </a:extLst>
              </p:cNvPr>
              <p:cNvSpPr txBox="1"/>
              <p:nvPr/>
            </p:nvSpPr>
            <p:spPr>
              <a:xfrm>
                <a:off x="1491118" y="4376884"/>
                <a:ext cx="503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fr-CH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8DAD65-2971-4A91-B9F0-9E622E9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118" y="4376884"/>
                <a:ext cx="503535" cy="369332"/>
              </a:xfrm>
              <a:prstGeom prst="rect">
                <a:avLst/>
              </a:prstGeom>
              <a:blipFill>
                <a:blip r:embed="rId8"/>
                <a:stretch>
                  <a:fillRect l="-13415" r="-365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07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A48E5-214A-0F4C-80A6-48EB8DCC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cas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745AF8-F5D2-8642-822F-327911C5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34195"/>
            <a:ext cx="4581525" cy="3386772"/>
          </a:xfrm>
        </p:spPr>
        <p:txBody>
          <a:bodyPr/>
          <a:lstStyle/>
          <a:p>
            <a:r>
              <a:rPr lang="fr-FR" dirty="0"/>
              <a:t>Composantes cartésiennes d’une force:</a:t>
            </a:r>
          </a:p>
          <a:p>
            <a:pPr lvl="1"/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88DB-0F5C-444C-B3DF-B430B57A01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00C39-30ED-EB47-BD83-6E99791BBD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DB6B8-C802-F942-9138-559D145BB4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DCA23479-637A-9C40-BF96-075F68134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050354"/>
              </p:ext>
            </p:extLst>
          </p:nvPr>
        </p:nvGraphicFramePr>
        <p:xfrm>
          <a:off x="1448192" y="1677759"/>
          <a:ext cx="3329548" cy="117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" name="Equation" r:id="rId4" imgW="3746160" imgH="1320480" progId="Equation.3">
                  <p:embed/>
                </p:oleObj>
              </mc:Choice>
              <mc:Fallback>
                <p:oleObj name="Equation" r:id="rId4" imgW="3746160" imgH="1320480" progId="Equation.3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192" y="1677759"/>
                        <a:ext cx="3329548" cy="117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8" descr="Fig_2_13.jpg">
            <a:extLst>
              <a:ext uri="{FF2B5EF4-FFF2-40B4-BE49-F238E27FC236}">
                <a16:creationId xmlns:a16="http://schemas.microsoft.com/office/drawing/2014/main" id="{E51DA6BD-8EE6-3D4B-BDF2-590C2E2FC7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print"/>
          <a:srcRect l="56597" t="-24115" r="14103" b="24115"/>
          <a:stretch/>
        </p:blipFill>
        <p:spPr>
          <a:xfrm>
            <a:off x="5631801" y="-4907"/>
            <a:ext cx="2854036" cy="46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2831A-01FE-D142-816A-7247CA15424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9772" y="939997"/>
                <a:ext cx="3671466" cy="3263504"/>
              </a:xfrm>
            </p:spPr>
            <p:txBody>
              <a:bodyPr/>
              <a:lstStyle/>
              <a:p>
                <a:r>
                  <a:rPr lang="fr-FR" dirty="0"/>
                  <a:t>Le moment de la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autour de l’axe x: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Le moment de la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autour de l’axe y: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Le moment de la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autour de l’axe z: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2831A-01FE-D142-816A-7247CA154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9772" y="939997"/>
                <a:ext cx="3671466" cy="3263504"/>
              </a:xfrm>
              <a:blipFill>
                <a:blip r:embed="rId3"/>
                <a:stretch>
                  <a:fillRect t="-1931" r="-1724" b="-23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94B4BE9-93BF-944E-81DC-792CC97F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Moments autour des axes x, y, z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0023B-F3A6-5944-A2EA-F64F3312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1AB3A-9213-8D4C-832B-19D89800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97F61-BC6D-3F49-8B60-5136DA1D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Content Placeholder 7" descr="Fig_2_13.jpg">
            <a:extLst>
              <a:ext uri="{FF2B5EF4-FFF2-40B4-BE49-F238E27FC236}">
                <a16:creationId xmlns:a16="http://schemas.microsoft.com/office/drawing/2014/main" id="{FF35C131-0540-AA46-AC3F-2E2B4040D5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rcRect l="59050" r="12600" b="26050"/>
          <a:stretch>
            <a:fillRect/>
          </a:stretch>
        </p:blipFill>
        <p:spPr>
          <a:xfrm>
            <a:off x="876305" y="1044944"/>
            <a:ext cx="2442907" cy="3053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59D19F-8165-E94A-9344-955039D008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20" y="2964196"/>
            <a:ext cx="821622" cy="1601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E97596-7F56-3049-97C4-93F5D52DFC99}"/>
              </a:ext>
            </a:extLst>
          </p:cNvPr>
          <p:cNvSpPr txBox="1"/>
          <p:nvPr/>
        </p:nvSpPr>
        <p:spPr>
          <a:xfrm>
            <a:off x="3717987" y="320215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b="1" i="1" dirty="0">
                <a:cs typeface="Times New Roman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9B416-9E6A-E742-9817-B8FD86031E29}"/>
              </a:ext>
            </a:extLst>
          </p:cNvPr>
          <p:cNvSpPr txBox="1"/>
          <p:nvPr/>
        </p:nvSpPr>
        <p:spPr>
          <a:xfrm>
            <a:off x="2512237" y="4566186"/>
            <a:ext cx="24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dirty="0">
                <a:cs typeface="Times New Roman" pitchFamily="18" charset="0"/>
              </a:rPr>
              <a:t>Règle de la main </a:t>
            </a:r>
            <a:r>
              <a:rPr lang="fr-CH" sz="1600" b="1" dirty="0">
                <a:cs typeface="Times New Roman" pitchFamily="18" charset="0"/>
              </a:rPr>
              <a:t>droite</a:t>
            </a:r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66CB0D4A-6ED7-AC4D-A500-65D898647A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845964"/>
              </p:ext>
            </p:extLst>
          </p:nvPr>
        </p:nvGraphicFramePr>
        <p:xfrm>
          <a:off x="5927389" y="1652640"/>
          <a:ext cx="189491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7" name="Equation" r:id="rId6" imgW="2450880" imgH="419040" progId="Equation.3">
                  <p:embed/>
                </p:oleObj>
              </mc:Choice>
              <mc:Fallback>
                <p:oleObj name="Equation" r:id="rId6" imgW="2450880" imgH="419040" progId="Equation.3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389" y="1652640"/>
                        <a:ext cx="1894910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A57B6690-48FC-6E4B-A98D-D364B22D2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076974"/>
              </p:ext>
            </p:extLst>
          </p:nvPr>
        </p:nvGraphicFramePr>
        <p:xfrm>
          <a:off x="6005935" y="3004861"/>
          <a:ext cx="1737818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8" name="Equation" r:id="rId8" imgW="2247840" imgH="419040" progId="Equation.3">
                  <p:embed/>
                </p:oleObj>
              </mc:Choice>
              <mc:Fallback>
                <p:oleObj name="Equation" r:id="rId8" imgW="2247840" imgH="41904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935" y="3004861"/>
                        <a:ext cx="1737818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FC1D90E6-DE97-3E45-8EB0-BC418DF11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891616"/>
              </p:ext>
            </p:extLst>
          </p:nvPr>
        </p:nvGraphicFramePr>
        <p:xfrm>
          <a:off x="5927390" y="4352046"/>
          <a:ext cx="1894909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" name="Equation" r:id="rId10" imgW="2450880" imgH="419040" progId="Equation.3">
                  <p:embed/>
                </p:oleObj>
              </mc:Choice>
              <mc:Fallback>
                <p:oleObj name="Equation" r:id="rId10" imgW="2450880" imgH="41904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390" y="4352046"/>
                        <a:ext cx="1894909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73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55C010-939D-6842-AE05-59A35287C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632963"/>
            <a:ext cx="3671466" cy="3263504"/>
          </a:xfrm>
        </p:spPr>
        <p:txBody>
          <a:bodyPr/>
          <a:lstStyle/>
          <a:p>
            <a:r>
              <a:rPr lang="fr-CH" dirty="0"/>
              <a:t>Si la ligne d’action de la force </a:t>
            </a:r>
            <a:r>
              <a:rPr lang="fr-CH" b="1" dirty="0"/>
              <a:t>coupe</a:t>
            </a:r>
            <a:r>
              <a:rPr lang="fr-CH" dirty="0"/>
              <a:t> l’axe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92AB-EA8A-8F42-94EC-3F7CDE69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1632963"/>
            <a:ext cx="3671466" cy="3263504"/>
          </a:xfrm>
        </p:spPr>
        <p:txBody>
          <a:bodyPr/>
          <a:lstStyle/>
          <a:p>
            <a:r>
              <a:rPr lang="fr-CH" dirty="0"/>
              <a:t>Si la ligne d’action de la force et l’axe sont </a:t>
            </a:r>
            <a:r>
              <a:rPr lang="fr-CH" b="1" dirty="0"/>
              <a:t>parallèles</a:t>
            </a:r>
            <a:r>
              <a:rPr lang="fr-CH" dirty="0"/>
              <a:t>.</a:t>
            </a:r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3948C-1757-CD47-A702-D57D0C11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545595"/>
          </a:xfrm>
        </p:spPr>
        <p:txBody>
          <a:bodyPr/>
          <a:lstStyle/>
          <a:p>
            <a:r>
              <a:rPr lang="fr-FR" dirty="0"/>
              <a:t>Moment nul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F8BBA-51B8-B447-81B7-7C3BA0E5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9C03D-CD68-7348-B306-B0DA525B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F7C78-6921-5E47-9C4C-3BCD1BC4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1861220-7337-BB41-A217-70B667C8CFDB}"/>
              </a:ext>
            </a:extLst>
          </p:cNvPr>
          <p:cNvSpPr txBox="1">
            <a:spLocks/>
          </p:cNvSpPr>
          <p:nvPr/>
        </p:nvSpPr>
        <p:spPr>
          <a:xfrm>
            <a:off x="904874" y="940545"/>
            <a:ext cx="7726363" cy="545595"/>
          </a:xfrm>
          <a:prstGeom prst="rect">
            <a:avLst/>
          </a:prstGeom>
        </p:spPr>
        <p:txBody>
          <a:bodyPr vert="horz" lIns="18000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/>
              <a:t>Le moment d’une force par rapport à un axe est </a:t>
            </a:r>
            <a:r>
              <a:rPr lang="fr-CH" b="1" dirty="0"/>
              <a:t>nul </a:t>
            </a:r>
            <a:r>
              <a:rPr lang="fr-CH" dirty="0"/>
              <a:t>si la force et l’axe sont coplanaires, soit:</a:t>
            </a:r>
          </a:p>
        </p:txBody>
      </p:sp>
    </p:spTree>
    <p:extLst>
      <p:ext uri="{BB962C8B-B14F-4D97-AF65-F5344CB8AC3E}">
        <p14:creationId xmlns:p14="http://schemas.microsoft.com/office/powerpoint/2010/main" val="5169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3D2B3E-69AB-5247-AD63-1B1628E24B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4875" y="1335088"/>
                <a:ext cx="3671466" cy="3263504"/>
              </a:xfrm>
            </p:spPr>
            <p:txBody>
              <a:bodyPr/>
              <a:lstStyle/>
              <a:p>
                <a:r>
                  <a:rPr lang="fr-FR" dirty="0"/>
                  <a:t>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dirty="0"/>
                  <a:t> avec point d’application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Moment de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dirty="0"/>
                  <a:t> par rapport au point O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𝑂𝐴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3D2B3E-69AB-5247-AD63-1B1628E24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4875" y="1335088"/>
                <a:ext cx="3671466" cy="3263504"/>
              </a:xfrm>
              <a:blipFill rotWithShape="0">
                <a:blip r:embed="rId3"/>
                <a:stretch>
                  <a:fillRect t="-35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74E21F4-2F83-3940-97EC-22962BE7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 d’une force par rapport à un point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31546-6A2C-C74A-8E4B-ADFC751B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E3754-9554-DC46-A7C8-2EAF966E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F1320-A9D1-A24E-BF6D-60B0FFF5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91821311-41E1-5945-9E0A-5B0B63111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042753"/>
              </p:ext>
            </p:extLst>
          </p:nvPr>
        </p:nvGraphicFramePr>
        <p:xfrm>
          <a:off x="3660475" y="1299105"/>
          <a:ext cx="911525" cy="997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2" name="Equation" r:id="rId4" imgW="1206360" imgH="1320480" progId="Equation.3">
                  <p:embed/>
                </p:oleObj>
              </mc:Choice>
              <mc:Fallback>
                <p:oleObj name="Equation" r:id="rId4" imgW="1206360" imgH="132048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0475" y="1299105"/>
                        <a:ext cx="911525" cy="9978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2FB5877E-9258-9742-949B-B1C42E637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825364"/>
              </p:ext>
            </p:extLst>
          </p:nvPr>
        </p:nvGraphicFramePr>
        <p:xfrm>
          <a:off x="1106538" y="3501858"/>
          <a:ext cx="4035003" cy="945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3" name="Equation" r:id="rId6" imgW="7315200" imgH="1714320" progId="Equation.DSMT4">
                  <p:embed/>
                </p:oleObj>
              </mc:Choice>
              <mc:Fallback>
                <p:oleObj name="Equation" r:id="rId6" imgW="7315200" imgH="1714320" progId="Equation.DSMT4">
                  <p:embed/>
                  <p:pic>
                    <p:nvPicPr>
                      <p:cNvPr id="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538" y="3501858"/>
                        <a:ext cx="4035003" cy="9457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10" descr="Fig_2_13.jpg">
            <a:extLst>
              <a:ext uri="{FF2B5EF4-FFF2-40B4-BE49-F238E27FC236}">
                <a16:creationId xmlns:a16="http://schemas.microsoft.com/office/drawing/2014/main" id="{991B02A2-E58F-214C-A739-36352F5008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 cstate="print"/>
          <a:srcRect l="59050" r="12600" b="26050"/>
          <a:stretch>
            <a:fillRect/>
          </a:stretch>
        </p:blipFill>
        <p:spPr>
          <a:xfrm>
            <a:off x="5852098" y="1335088"/>
            <a:ext cx="261114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8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9856B2-63A4-0E4B-87F9-99D88FD7C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Le moment par rapport à un </a:t>
            </a:r>
            <a:r>
              <a:rPr lang="fr-CH" b="1" dirty="0">
                <a:solidFill>
                  <a:schemeClr val="tx2">
                    <a:lumMod val="50000"/>
                  </a:schemeClr>
                </a:solidFill>
              </a:rPr>
              <a:t>axe</a:t>
            </a:r>
            <a:r>
              <a:rPr lang="fr-CH" dirty="0"/>
              <a:t> a le caractère d’une </a:t>
            </a:r>
            <a:r>
              <a:rPr lang="fr-CH" b="1" dirty="0">
                <a:solidFill>
                  <a:schemeClr val="tx2">
                    <a:lumMod val="50000"/>
                  </a:schemeClr>
                </a:solidFill>
              </a:rPr>
              <a:t>composante</a:t>
            </a:r>
          </a:p>
          <a:p>
            <a:pPr marL="0" indent="0">
              <a:buNone/>
            </a:pPr>
            <a:endParaRPr lang="fr-CH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CH" dirty="0"/>
              <a:t>Le moment par rapport à un </a:t>
            </a:r>
            <a:r>
              <a:rPr lang="fr-CH" b="1" dirty="0">
                <a:solidFill>
                  <a:schemeClr val="tx2">
                    <a:lumMod val="50000"/>
                  </a:schemeClr>
                </a:solidFill>
              </a:rPr>
              <a:t>point</a:t>
            </a:r>
            <a:r>
              <a:rPr lang="fr-CH" dirty="0"/>
              <a:t> a le caractère d’un </a:t>
            </a:r>
            <a:r>
              <a:rPr lang="fr-CH" b="1" dirty="0">
                <a:solidFill>
                  <a:schemeClr val="tx2">
                    <a:lumMod val="50000"/>
                  </a:schemeClr>
                </a:solidFill>
              </a:rPr>
              <a:t>vecteur</a:t>
            </a:r>
            <a:r>
              <a:rPr lang="fr-CH" dirty="0"/>
              <a:t>. Les composantes de ce vecteur correspondent aux moments autour des axes </a:t>
            </a:r>
          </a:p>
          <a:p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F58666-014F-BD4A-9481-93E84A27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00B97-9961-3A47-B68A-5D121CD4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E52C7-A83B-5949-99A8-72EE1993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610EC-EDD0-9E49-9400-328134FD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267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2471E1-17BB-C943-B405-3208D051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8E3FA-4173-5047-AEBD-73BBAD1A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A2FDB-B8CD-034A-97D0-B1A6C802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3B26E-D08C-FB40-8B1E-28D2E431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graphicFrame>
        <p:nvGraphicFramePr>
          <p:cNvPr id="9" name="Group 181">
            <a:extLst>
              <a:ext uri="{FF2B5EF4-FFF2-40B4-BE49-F238E27FC236}">
                <a16:creationId xmlns:a16="http://schemas.microsoft.com/office/drawing/2014/main" id="{7DBDC668-7E15-6048-9200-814E891EF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10488"/>
              </p:ext>
            </p:extLst>
          </p:nvPr>
        </p:nvGraphicFramePr>
        <p:xfrm>
          <a:off x="609601" y="522367"/>
          <a:ext cx="8153400" cy="462887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15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4883"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Année propédeutique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Bachelor Année 1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Bachelor Année 2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Master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88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1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2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3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4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5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6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7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Analysis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Analysis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Analysis III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Introduction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ML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engineers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Analyse numérique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Analyse IV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Algèbre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linéaire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Géométrie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Probabilités et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statistiques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Physique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générale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I (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Physique générale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Physique générale III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Introduction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computational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thinking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Information, </a:t>
                      </a: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Calcul</a:t>
                      </a: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Communication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Statique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Mécanique des structures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Statique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Modélisation numériques des solides et structures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Dynamique des structures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Mécanique des milieux continus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Chimie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générale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Matériaux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Sécurité et fiabilité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en métal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Structures en béton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Ouvrages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géotechniques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CH" sz="700" dirty="0"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des sols et écoulements souterrains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Construction en bois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Conception des ponts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des fluides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Rock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mechanics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tunnel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engineering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Ouvrages et aménag. hydrauliques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Semaine ENAC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Systèmes énergétiques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Project GC</a:t>
                      </a:r>
                    </a:p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Unité d‘enseignement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Transportation systems engineering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Conception des infrastructures de transport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488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Cours à </a:t>
                      </a: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options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Cours à </a:t>
                      </a: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options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1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1: </a:t>
            </a:r>
            <a:r>
              <a:rPr lang="fr-CH" dirty="0"/>
              <a:t>Concept de force et actions 1.1 à 1.5 </a:t>
            </a:r>
          </a:p>
          <a:p>
            <a:pPr lvl="1"/>
            <a:r>
              <a:rPr lang="fr-CH" i="1" dirty="0"/>
              <a:t>répétitions du cours Structures I</a:t>
            </a:r>
          </a:p>
          <a:p>
            <a:endParaRPr lang="fr-FR" dirty="0"/>
          </a:p>
          <a:p>
            <a:r>
              <a:rPr lang="fr-CH" b="1" dirty="0"/>
              <a:t>Chapitre 2:</a:t>
            </a:r>
            <a:r>
              <a:rPr lang="fr-CH" dirty="0"/>
              <a:t> Forces, moments et principes 2.1, 2.2, 2.4, 2.5 et 2.6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8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fr-FR" dirty="0"/>
              <a:t>[2] </a:t>
            </a:r>
            <a:r>
              <a:rPr lang="fr-FR" dirty="0">
                <a:hlinkClick r:id="rId4"/>
              </a:rPr>
              <a:t>Grue portique</a:t>
            </a:r>
            <a:r>
              <a:rPr lang="fr-FR" dirty="0"/>
              <a:t> </a:t>
            </a:r>
            <a:r>
              <a:rPr lang="en-GB" dirty="0"/>
              <a:t>© </a:t>
            </a:r>
            <a:r>
              <a:rPr lang="en-GB" dirty="0" err="1"/>
              <a:t>Dkzavod</a:t>
            </a:r>
            <a:r>
              <a:rPr lang="en-GB" dirty="0"/>
              <a:t>, </a:t>
            </a:r>
            <a:r>
              <a:rPr lang="en-GB" dirty="0">
                <a:hlinkClick r:id="rId5"/>
              </a:rPr>
              <a:t>CC BY-SA 4.0</a:t>
            </a:r>
            <a:endParaRPr lang="fr-FR" dirty="0"/>
          </a:p>
          <a:p>
            <a:r>
              <a:rPr lang="fr-FR" dirty="0"/>
              <a:t>[3] </a:t>
            </a:r>
            <a:r>
              <a:rPr lang="en-GB" dirty="0">
                <a:hlinkClick r:id="rId6"/>
              </a:rPr>
              <a:t>Platforme Sleipner A</a:t>
            </a:r>
            <a:r>
              <a:rPr lang="en-GB" dirty="0"/>
              <a:t> © Aftenposten, </a:t>
            </a:r>
            <a:r>
              <a:rPr lang="en-GB" dirty="0">
                <a:hlinkClick r:id="rId7"/>
              </a:rPr>
              <a:t>CC BY-NC-SA 4.0</a:t>
            </a:r>
            <a:endParaRPr lang="en-GB" dirty="0"/>
          </a:p>
          <a:p>
            <a:r>
              <a:rPr lang="en-GB" dirty="0"/>
              <a:t>[4] </a:t>
            </a:r>
            <a:r>
              <a:rPr lang="en-GB" dirty="0">
                <a:hlinkClick r:id="rId8"/>
              </a:rPr>
              <a:t>Volant</a:t>
            </a:r>
            <a:r>
              <a:rPr lang="en-GB" dirty="0"/>
              <a:t> © Alessandro </a:t>
            </a:r>
            <a:r>
              <a:rPr lang="en-GB" dirty="0" err="1"/>
              <a:t>Suraci</a:t>
            </a:r>
            <a:r>
              <a:rPr lang="en-GB" dirty="0"/>
              <a:t>, </a:t>
            </a:r>
            <a:r>
              <a:rPr lang="en-GB" dirty="0">
                <a:hlinkClick r:id="rId9"/>
              </a:rPr>
              <a:t>CC BY 3.0</a:t>
            </a:r>
            <a:endParaRPr lang="en-GB" dirty="0"/>
          </a:p>
          <a:p>
            <a:r>
              <a:rPr lang="en-GB" dirty="0"/>
              <a:t>[5] </a:t>
            </a:r>
            <a:r>
              <a:rPr lang="en-GB" dirty="0">
                <a:hlinkClick r:id="rId10"/>
              </a:rPr>
              <a:t>Tire-bouchon</a:t>
            </a:r>
            <a:r>
              <a:rPr lang="en-GB" dirty="0"/>
              <a:t> © </a:t>
            </a:r>
            <a:r>
              <a:rPr lang="en-GB" dirty="0" err="1"/>
              <a:t>Slicon</a:t>
            </a:r>
            <a:r>
              <a:rPr lang="en-GB" dirty="0"/>
              <a:t>, </a:t>
            </a:r>
            <a:r>
              <a:rPr lang="en-GB" dirty="0">
                <a:hlinkClick r:id="rId9"/>
              </a:rPr>
              <a:t>CC BY 3.0</a:t>
            </a:r>
            <a:endParaRPr lang="en-GB" dirty="0"/>
          </a:p>
          <a:p>
            <a:r>
              <a:rPr lang="en-GB" dirty="0"/>
              <a:t>[6] </a:t>
            </a:r>
            <a:r>
              <a:rPr lang="en-GB" dirty="0" err="1"/>
              <a:t>Règle</a:t>
            </a:r>
            <a:r>
              <a:rPr lang="en-GB" dirty="0"/>
              <a:t> de la main droite: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[7] </a:t>
            </a:r>
            <a:r>
              <a:rPr lang="en-GB" dirty="0" err="1"/>
              <a:t>Composantes</a:t>
            </a:r>
            <a:r>
              <a:rPr lang="en-GB" dirty="0"/>
              <a:t> </a:t>
            </a:r>
            <a:r>
              <a:rPr lang="en-GB" dirty="0" err="1"/>
              <a:t>d’une</a:t>
            </a:r>
            <a:r>
              <a:rPr lang="en-GB" dirty="0"/>
              <a:t> force dans </a:t>
            </a:r>
            <a:r>
              <a:rPr lang="en-GB" dirty="0" err="1"/>
              <a:t>l’espace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[8]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11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12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13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14"/>
              </a:rPr>
              <a:t>CC0 1.0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0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1EB57-21F8-6F46-82C6-836AA13F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7CEF-C504-504F-92F5-76C2F935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F4906-9259-044C-80C5-896C479E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85DAC-E5AD-DC44-9663-E88494CC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aphicFrame>
        <p:nvGraphicFramePr>
          <p:cNvPr id="8" name="Group 181">
            <a:extLst>
              <a:ext uri="{FF2B5EF4-FFF2-40B4-BE49-F238E27FC236}">
                <a16:creationId xmlns:a16="http://schemas.microsoft.com/office/drawing/2014/main" id="{5C457712-4968-9A45-810F-8DA00777F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013384"/>
              </p:ext>
            </p:extLst>
          </p:nvPr>
        </p:nvGraphicFramePr>
        <p:xfrm>
          <a:off x="609601" y="522367"/>
          <a:ext cx="8153400" cy="442546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15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4883"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Année propédeutique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Bachelor Année 1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Bachelor Année 2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Master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88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1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2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3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4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5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6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7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Analysis I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Analysis II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Analysis III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Computer-aided engineering (GC)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Analyse numérique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Analyse IV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Algèbre linéaire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Géométrie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Probabilités et statistiques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Recherche opérat.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Physique générale I (Mécanique)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Physique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générale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Physique générale III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Introduction to computational thinking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Information, </a:t>
                      </a: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Calcul</a:t>
                      </a: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, Communication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Statique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Mécanique des structures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Statique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Modélisation numériques des solides et structures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Dynamique des structures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Mécanique des milieux continus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Chimie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générale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Matériaux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Sécurité et fiabilité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en métal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Structures en béton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Ouvrages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géotechniques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CH" sz="700" dirty="0"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des sols et écoulements souterrains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Construction en bois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Conception des ponts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des fluides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Rock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mechanics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tunnel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engineering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Ouvrages et aménag. hydrauliques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488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Right Brace 1"/>
          <p:cNvSpPr/>
          <p:nvPr/>
        </p:nvSpPr>
        <p:spPr>
          <a:xfrm rot="-5400000">
            <a:off x="2150745" y="1698010"/>
            <a:ext cx="220980" cy="8648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521126" y="1430348"/>
            <a:ext cx="16081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Structures simples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Equilibre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62009" y="1430347"/>
            <a:ext cx="18485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Structures complexes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Déformations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-5400000">
            <a:off x="4657566" y="1669296"/>
            <a:ext cx="220980" cy="8648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/>
          <p:cNvSpPr/>
          <p:nvPr/>
        </p:nvSpPr>
        <p:spPr>
          <a:xfrm rot="5400000">
            <a:off x="1541144" y="2179990"/>
            <a:ext cx="220980" cy="20840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33141" y="3534865"/>
            <a:ext cx="16369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Statique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graphique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9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/>
      <p:bldP spid="10" grpId="0" animBg="1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72F97E-149C-DD42-8E7C-ED5ED906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et programme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436F6-2D6A-9F47-98A6-D78B88C7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FB67-4F73-2C4C-9D4E-154CF5B4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B821-8C7F-CB4D-8445-68B35D55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735009-C557-894A-9A97-196F90833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05566"/>
              </p:ext>
            </p:extLst>
          </p:nvPr>
        </p:nvGraphicFramePr>
        <p:xfrm>
          <a:off x="1688683" y="664029"/>
          <a:ext cx="5648288" cy="4348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9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Sem.</a:t>
                      </a:r>
                      <a:endParaRPr lang="en-GB" sz="1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GB" sz="1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00" b="1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Cours</a:t>
                      </a:r>
                      <a:endParaRPr lang="en-GB" sz="1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00" b="1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Exercices</a:t>
                      </a:r>
                      <a:endParaRPr lang="en-GB" sz="1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19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fr-CH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21.2.2023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Introduction; Forces et moments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28.2.2023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Réduction et équilibre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Coupe et forces internes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14.3.2023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Modélisation, appuis et organes de liaison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21.3.2023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Théorème des déplacements virtuels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28.3.2023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Treillis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4.4.2023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 – Equations différentielles d’équilibre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Examen 1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11.4.2023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Vacances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06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18.4.2023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 – Construction et calcul des MVN diagrammes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25.4.2023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Poutres: Déformée; Poutres cantilever et portiques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 à plan moyen</a:t>
                      </a:r>
                      <a:endParaRPr lang="fr-CH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 en espace, isostaticité des structures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Examen 2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Lignes d’influences 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Lignes d’influences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Câbles, récapitulation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58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6DA112-42BB-1141-9DAD-634EB29C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du cours</a:t>
            </a:r>
          </a:p>
          <a:p>
            <a:pPr lvl="1"/>
            <a:r>
              <a:rPr lang="fr-FR" dirty="0"/>
              <a:t>2 h de cours par semaine</a:t>
            </a:r>
          </a:p>
          <a:p>
            <a:pPr lvl="1"/>
            <a:r>
              <a:rPr lang="fr-FR" dirty="0"/>
              <a:t>2 h d’exercices par semaine</a:t>
            </a:r>
          </a:p>
          <a:p>
            <a:r>
              <a:rPr lang="fr-FR" dirty="0"/>
              <a:t>Moodle</a:t>
            </a:r>
          </a:p>
          <a:p>
            <a:pPr lvl="1"/>
            <a:r>
              <a:rPr lang="fr-FR" dirty="0"/>
              <a:t>Présentation sur Moodle:			</a:t>
            </a:r>
            <a:r>
              <a:rPr lang="fr-FR" b="1" dirty="0"/>
              <a:t>lundi après-midi</a:t>
            </a:r>
          </a:p>
          <a:p>
            <a:pPr lvl="1"/>
            <a:r>
              <a:rPr lang="fr-FR" dirty="0"/>
              <a:t>Exercices sur Moodle: 				</a:t>
            </a:r>
            <a:r>
              <a:rPr lang="fr-FR" b="1" dirty="0"/>
              <a:t>lundi après-midi</a:t>
            </a:r>
          </a:p>
          <a:p>
            <a:pPr lvl="1"/>
            <a:r>
              <a:rPr lang="fr-FR" dirty="0"/>
              <a:t>Corrigés des exercices sur Moodle:		</a:t>
            </a:r>
            <a:r>
              <a:rPr lang="fr-FR" b="1" dirty="0"/>
              <a:t>jeudi soir</a:t>
            </a:r>
          </a:p>
          <a:p>
            <a:r>
              <a:rPr lang="fr-FR" dirty="0"/>
              <a:t>Présentations</a:t>
            </a:r>
          </a:p>
          <a:p>
            <a:pPr lvl="1"/>
            <a:r>
              <a:rPr lang="fr-FR" dirty="0"/>
              <a:t>Il y a des trous à remplir et des petits exercices à faire</a:t>
            </a:r>
          </a:p>
          <a:p>
            <a:r>
              <a:rPr lang="fr-FR" dirty="0"/>
              <a:t>Vidéos du cours </a:t>
            </a:r>
          </a:p>
          <a:p>
            <a:pPr lvl="1"/>
            <a:r>
              <a:rPr lang="fr-FR" dirty="0"/>
              <a:t>Vidéo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Kaltura</a:t>
            </a:r>
            <a:endParaRPr lang="fr-FR" dirty="0"/>
          </a:p>
          <a:p>
            <a:pPr lvl="1"/>
            <a:endParaRPr lang="fr-FR" b="1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87B013-5F27-EB40-A337-4D05EF58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92CB3-9DE6-7343-97D6-30CC7FC3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 dirty="0"/>
              <a:t>STATIQUE I – COURS 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3A396-DB4F-D14F-88F3-828AA287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DC448-6824-114D-A4F4-D451BED6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A0433A-F880-D94C-986F-718A6882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16482"/>
            <a:ext cx="7726363" cy="3386772"/>
          </a:xfrm>
        </p:spPr>
        <p:txBody>
          <a:bodyPr/>
          <a:lstStyle/>
          <a:p>
            <a:r>
              <a:rPr lang="fr-FR" dirty="0"/>
              <a:t>Exercices</a:t>
            </a:r>
          </a:p>
          <a:p>
            <a:pPr lvl="1"/>
            <a:r>
              <a:rPr lang="fr-CH" dirty="0"/>
              <a:t>Les exercices se font en groupes de ~15 étudiants avec </a:t>
            </a:r>
            <a:r>
              <a:rPr lang="fr-CH" dirty="0" err="1"/>
              <a:t>un:e</a:t>
            </a:r>
            <a:r>
              <a:rPr lang="fr-CH" dirty="0"/>
              <a:t> </a:t>
            </a:r>
            <a:r>
              <a:rPr lang="fr-CH" dirty="0" err="1"/>
              <a:t>assistant:e</a:t>
            </a:r>
            <a:r>
              <a:rPr lang="fr-CH" dirty="0"/>
              <a:t> </a:t>
            </a:r>
            <a:r>
              <a:rPr lang="fr-CH" dirty="0" err="1"/>
              <a:t>étudiant:e</a:t>
            </a:r>
            <a:r>
              <a:rPr lang="fr-CH" dirty="0"/>
              <a:t> par groupe</a:t>
            </a:r>
          </a:p>
          <a:p>
            <a:pPr lvl="1"/>
            <a:r>
              <a:rPr lang="fr-CH" dirty="0"/>
              <a:t>Inscription aux groupes via Moodle </a:t>
            </a:r>
          </a:p>
          <a:p>
            <a:pPr lvl="1"/>
            <a:r>
              <a:rPr lang="fr-CH" dirty="0"/>
              <a:t>Responsable des exercices : </a:t>
            </a:r>
            <a:r>
              <a:rPr lang="fr-CH" b="1" dirty="0"/>
              <a:t>Qianqing Wang </a:t>
            </a:r>
            <a:r>
              <a:rPr lang="fr-CH" dirty="0"/>
              <a:t>(</a:t>
            </a:r>
            <a:r>
              <a:rPr lang="fr-CH" u="sng" dirty="0"/>
              <a:t>qianqing.wang@epfl.ch</a:t>
            </a:r>
            <a:r>
              <a:rPr lang="fr-CH" dirty="0"/>
              <a:t>)</a:t>
            </a:r>
            <a:endParaRPr lang="fr-CH" sz="18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3CEC05-C6D7-9747-B305-615E3A5B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F8DA7-2BEC-9A4A-ADF4-A9654877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4CC1C-4F56-4B44-A648-5B114486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3347B-AE46-2F46-946D-B85752E0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9A5CC54-F400-4E46-998D-C3C81BBFA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370780"/>
              </p:ext>
            </p:extLst>
          </p:nvPr>
        </p:nvGraphicFramePr>
        <p:xfrm>
          <a:off x="2956552" y="2815576"/>
          <a:ext cx="3733808" cy="17603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76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Groupe</a:t>
                      </a:r>
                      <a:endParaRPr lang="fr-CH" sz="1200" b="1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Assistant étudiant</a:t>
                      </a:r>
                      <a:endParaRPr lang="fr-CH" sz="1200" b="1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Salle</a:t>
                      </a:r>
                      <a:endParaRPr lang="fr-CH" sz="1200" b="1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37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Andreas Ammann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GRA330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37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Kalil</a:t>
                      </a: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H" sz="12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Bouhardra</a:t>
                      </a:r>
                      <a:endParaRPr lang="fr-CH" sz="12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GRA332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37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Noémie Dufour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GRB330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137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Diego Houtart</a:t>
                      </a:r>
                      <a:endParaRPr lang="fr-CH" sz="120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GRA331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7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CE618-936F-7242-BE1B-A210F975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Livre : « Statique appliquée (TGC Volume 1) – </a:t>
            </a:r>
            <a:r>
              <a:rPr lang="fr-FR" sz="1800" dirty="0"/>
              <a:t>Analyse des structures et milieux continus » </a:t>
            </a:r>
            <a:r>
              <a:rPr lang="fr-FR" dirty="0"/>
              <a:t>de François Frey</a:t>
            </a:r>
            <a:endParaRPr lang="fr-FR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96195-A09E-514B-8C5A-C99F591AC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103A7-CC17-6045-8D5B-921BAC4A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AF2C1-5B9E-5D4F-A323-76A809C7A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039F2-19EF-4B42-9FE9-4001BE95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1" name="Content Placeholder 10" descr="Cover_book.jpg">
            <a:extLst>
              <a:ext uri="{FF2B5EF4-FFF2-40B4-BE49-F238E27FC236}">
                <a16:creationId xmlns:a16="http://schemas.microsoft.com/office/drawing/2014/main" id="{1DC08A5F-4773-B349-8327-AA810E9286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435967" y="1563688"/>
            <a:ext cx="2718654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2000</TotalTime>
  <Words>2602</Words>
  <Application>Microsoft Office PowerPoint</Application>
  <PresentationFormat>On-screen Show (16:9)</PresentationFormat>
  <Paragraphs>633</Paragraphs>
  <Slides>42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Cambria Math</vt:lpstr>
      <vt:lpstr>Franklin Gothic Demi Cond</vt:lpstr>
      <vt:lpstr>Times New Roman</vt:lpstr>
      <vt:lpstr>Wingdings</vt:lpstr>
      <vt:lpstr>Thème Office</vt:lpstr>
      <vt:lpstr>Equation</vt:lpstr>
      <vt:lpstr>Introduction</vt:lpstr>
      <vt:lpstr>Objectifs du cours</vt:lpstr>
      <vt:lpstr>Objectifs du cours</vt:lpstr>
      <vt:lpstr>Contexte du cours</vt:lpstr>
      <vt:lpstr>Contexte du cours</vt:lpstr>
      <vt:lpstr>Contenu et programme</vt:lpstr>
      <vt:lpstr>Organisation</vt:lpstr>
      <vt:lpstr>Organisation</vt:lpstr>
      <vt:lpstr>Documentation</vt:lpstr>
      <vt:lpstr>Exercices</vt:lpstr>
      <vt:lpstr>Examens</vt:lpstr>
      <vt:lpstr>Le secret de la réussite pour ce cours</vt:lpstr>
      <vt:lpstr>Forces et moments</vt:lpstr>
      <vt:lpstr>Objectif du cours</vt:lpstr>
      <vt:lpstr>Contenu du cours</vt:lpstr>
      <vt:lpstr>Forces</vt:lpstr>
      <vt:lpstr>Force et translation</vt:lpstr>
      <vt:lpstr>Unités d’une force</vt:lpstr>
      <vt:lpstr>Forces dans la statique appliquée</vt:lpstr>
      <vt:lpstr>Résultante de forces</vt:lpstr>
      <vt:lpstr>Equivalence statique</vt:lpstr>
      <vt:lpstr>Les moments des forces</vt:lpstr>
      <vt:lpstr>Moment et rotation</vt:lpstr>
      <vt:lpstr>Le moment d’un couple</vt:lpstr>
      <vt:lpstr>Exemple</vt:lpstr>
      <vt:lpstr>Signe d’un moment</vt:lpstr>
      <vt:lpstr>Moment d’une force par rapport à un axe</vt:lpstr>
      <vt:lpstr>Exemple</vt:lpstr>
      <vt:lpstr>PowerPoint Presentation</vt:lpstr>
      <vt:lpstr>Equivalence statique</vt:lpstr>
      <vt:lpstr>Charge uniforme/uniformément répartie</vt:lpstr>
      <vt:lpstr>Charge triangulaire</vt:lpstr>
      <vt:lpstr>Forces réparties sur une ligne</vt:lpstr>
      <vt:lpstr>Forces réparties sur une ligne</vt:lpstr>
      <vt:lpstr>Le cas 3D</vt:lpstr>
      <vt:lpstr>Moments autour des axes x, y, z</vt:lpstr>
      <vt:lpstr>Moment nul</vt:lpstr>
      <vt:lpstr>Moment d’une force par rapport à un point</vt:lpstr>
      <vt:lpstr>Important</vt:lpstr>
      <vt:lpstr>Chapitres à étudier dans le TGC 1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134</cp:revision>
  <cp:lastPrinted>2021-02-22T08:35:13Z</cp:lastPrinted>
  <dcterms:created xsi:type="dcterms:W3CDTF">2019-04-02T06:24:35Z</dcterms:created>
  <dcterms:modified xsi:type="dcterms:W3CDTF">2024-01-17T17:17:58Z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